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Default Extension="ppt" ContentType="application/vnd.ms-powerpoint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58" r:id="rId2"/>
  </p:sldMasterIdLst>
  <p:notesMasterIdLst>
    <p:notesMasterId r:id="rId67"/>
  </p:notesMasterIdLst>
  <p:handoutMasterIdLst>
    <p:handoutMasterId r:id="rId68"/>
  </p:handout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325" r:id="rId10"/>
    <p:sldId id="264" r:id="rId11"/>
    <p:sldId id="265" r:id="rId12"/>
    <p:sldId id="266" r:id="rId13"/>
    <p:sldId id="267" r:id="rId14"/>
    <p:sldId id="268" r:id="rId15"/>
    <p:sldId id="269" r:id="rId16"/>
    <p:sldId id="326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7" r:id="rId41"/>
    <p:sldId id="298" r:id="rId42"/>
    <p:sldId id="339" r:id="rId43"/>
    <p:sldId id="300" r:id="rId44"/>
    <p:sldId id="338" r:id="rId45"/>
    <p:sldId id="301" r:id="rId46"/>
    <p:sldId id="302" r:id="rId47"/>
    <p:sldId id="303" r:id="rId48"/>
    <p:sldId id="304" r:id="rId49"/>
    <p:sldId id="332" r:id="rId50"/>
    <p:sldId id="333" r:id="rId51"/>
    <p:sldId id="311" r:id="rId52"/>
    <p:sldId id="328" r:id="rId53"/>
    <p:sldId id="313" r:id="rId54"/>
    <p:sldId id="314" r:id="rId55"/>
    <p:sldId id="315" r:id="rId56"/>
    <p:sldId id="316" r:id="rId57"/>
    <p:sldId id="317" r:id="rId58"/>
    <p:sldId id="329" r:id="rId59"/>
    <p:sldId id="319" r:id="rId60"/>
    <p:sldId id="330" r:id="rId61"/>
    <p:sldId id="321" r:id="rId62"/>
    <p:sldId id="322" r:id="rId63"/>
    <p:sldId id="331" r:id="rId64"/>
    <p:sldId id="340" r:id="rId65"/>
    <p:sldId id="324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26" autoAdjust="0"/>
    <p:restoredTop sz="87827" autoAdjust="0"/>
  </p:normalViewPr>
  <p:slideViewPr>
    <p:cSldViewPr>
      <p:cViewPr>
        <p:scale>
          <a:sx n="75" d="100"/>
          <a:sy n="75" d="100"/>
        </p:scale>
        <p:origin x="-918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720"/>
    </p:cViewPr>
  </p:sorterViewPr>
  <p:notesViewPr>
    <p:cSldViewPr>
      <p:cViewPr varScale="1">
        <p:scale>
          <a:sx n="83" d="100"/>
          <a:sy n="83" d="100"/>
        </p:scale>
        <p:origin x="-195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9BC07-2CA1-4CD5-876E-2EB22EF06914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AACBB5-39AC-4AE8-B5F1-37A7F4AD1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2F7E8-2FE8-4D95-B0A9-A69FA10BAAB8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DAE218-3B64-43BB-BB0D-1214713872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DAE218-3B64-43BB-BB0D-1214713872B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301">
              <a:defRPr/>
            </a:pPr>
            <a:r>
              <a:rPr lang="en-US" i="1" dirty="0" smtClean="0"/>
              <a:t>Adapted</a:t>
            </a:r>
            <a:r>
              <a:rPr lang="en-US" i="1" baseline="0" dirty="0" smtClean="0"/>
              <a:t> from SPM Essentials Resource Handbook, SPTF, 2012</a:t>
            </a:r>
            <a:endParaRPr 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301">
              <a:defRPr/>
            </a:pPr>
            <a:r>
              <a:rPr lang="en-US" i="1" dirty="0" smtClean="0"/>
              <a:t>Adapted</a:t>
            </a:r>
            <a:r>
              <a:rPr lang="en-US" i="1" baseline="0" dirty="0" smtClean="0"/>
              <a:t> from SPM Essentials Resource Handbook, SPTF, 2012</a:t>
            </a:r>
            <a:endParaRPr 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301">
              <a:defRPr/>
            </a:pPr>
            <a:endParaRPr lang="en-US" dirty="0" smtClean="0"/>
          </a:p>
          <a:p>
            <a:pPr defTabSz="897301">
              <a:defRPr/>
            </a:pPr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301">
              <a:defRPr/>
            </a:pPr>
            <a:r>
              <a:rPr lang="en-US" i="1" dirty="0" smtClean="0"/>
              <a:t>Adapted</a:t>
            </a:r>
            <a:r>
              <a:rPr lang="en-US" i="1" baseline="0" dirty="0" smtClean="0"/>
              <a:t> from SPM Essentials Resource Handbook, SPTF, 2012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301">
              <a:defRPr/>
            </a:pPr>
            <a:r>
              <a:rPr lang="en-US" i="1" dirty="0" smtClean="0"/>
              <a:t>Adapted</a:t>
            </a:r>
            <a:r>
              <a:rPr lang="en-US" i="1" baseline="0" dirty="0" smtClean="0"/>
              <a:t> from SPM Essentials Resource Handbook, SPTF, 2012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301"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DAE218-3B64-43BB-BB0D-1214713872B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301"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5011F7-6C59-4141-994F-6DB99CBD9D0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5011F7-6C59-4141-994F-6DB99CBD9D0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301"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587" indent="-228587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C8DF5-DBD7-4D9B-BE4F-1CDBA360151F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DAE218-3B64-43BB-BB0D-1214713872B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DAE218-3B64-43BB-BB0D-1214713872B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NOTE: Must have Internet access for this slide</a:t>
            </a:r>
            <a:r>
              <a:rPr lang="en-US" b="1" dirty="0" smtClean="0"/>
              <a:t>. </a:t>
            </a:r>
          </a:p>
          <a:p>
            <a:r>
              <a:rPr lang="en-US" b="1" dirty="0" smtClean="0"/>
              <a:t>CLICK</a:t>
            </a:r>
            <a:r>
              <a:rPr lang="en-US" dirty="0" smtClean="0"/>
              <a:t> Play button to launch YouTube video</a:t>
            </a:r>
            <a:r>
              <a:rPr lang="en-US" baseline="0" dirty="0" smtClean="0"/>
              <a:t> (running time is 3:49) and </a:t>
            </a:r>
            <a:r>
              <a:rPr lang="en-US" b="1" baseline="0" dirty="0" smtClean="0"/>
              <a:t>PLAY</a:t>
            </a:r>
            <a:r>
              <a:rPr lang="en-US" baseline="0" dirty="0" smtClean="0"/>
              <a:t> Video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>
                <a:solidFill>
                  <a:prstClr val="black"/>
                </a:solidFill>
              </a:rPr>
              <a:pPr/>
              <a:t>64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97301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908E-0473-4F7E-8F20-C283ED4DA50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066800"/>
            <a:ext cx="7467600" cy="1905000"/>
          </a:xfrm>
        </p:spPr>
        <p:txBody>
          <a:bodyPr>
            <a:noAutofit/>
          </a:bodyPr>
          <a:lstStyle>
            <a:lvl1pPr algn="l">
              <a:defRPr sz="6000">
                <a:solidFill>
                  <a:schemeClr val="bg1"/>
                </a:solidFill>
                <a:latin typeface="Myriad Pro" pitchFamily="34" charset="0"/>
              </a:defRPr>
            </a:lvl1pPr>
          </a:lstStyle>
          <a:p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038600"/>
            <a:ext cx="6248400" cy="1143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of presentation</a:t>
            </a:r>
            <a:endParaRPr lang="en-US" dirty="0"/>
          </a:p>
        </p:txBody>
      </p:sp>
      <p:pic>
        <p:nvPicPr>
          <p:cNvPr id="11" name="Picture 10" descr="PPI Logo_RG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5486400"/>
            <a:ext cx="2139431" cy="943627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quarter" idx="11" hasCustomPrompt="1"/>
          </p:nvPr>
        </p:nvSpPr>
        <p:spPr>
          <a:xfrm>
            <a:off x="685800" y="5334000"/>
            <a:ext cx="3886200" cy="1219200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Author &amp; Date</a:t>
            </a:r>
            <a:endParaRPr lang="en-US" dirty="0"/>
          </a:p>
        </p:txBody>
      </p:sp>
      <p:pic>
        <p:nvPicPr>
          <p:cNvPr id="8" name="Picture 7" descr="PPI Logo_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781800" y="5486400"/>
            <a:ext cx="2139431" cy="94362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6629400" y="6477000"/>
            <a:ext cx="2362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 smtClean="0">
                <a:solidFill>
                  <a:schemeClr val="accent1"/>
                </a:solidFill>
                <a:latin typeface="+mj-lt"/>
              </a:rPr>
              <a:t>A </a:t>
            </a:r>
            <a:r>
              <a:rPr lang="en-US" sz="1100" i="1" dirty="0" err="1" smtClean="0">
                <a:solidFill>
                  <a:schemeClr val="accent1"/>
                </a:solidFill>
                <a:latin typeface="+mj-lt"/>
              </a:rPr>
              <a:t>Grameen</a:t>
            </a:r>
            <a:r>
              <a:rPr lang="en-US" sz="1100" i="1" baseline="0" dirty="0" smtClean="0">
                <a:solidFill>
                  <a:schemeClr val="accent1"/>
                </a:solidFill>
                <a:latin typeface="+mj-lt"/>
              </a:rPr>
              <a:t> Foundation Product</a:t>
            </a:r>
            <a:endParaRPr lang="en-US" sz="1100" i="1" dirty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4ADC3-BF5A-4A5F-9A3C-F1B19F85A2C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EFD8F-6924-4B99-8FCA-AAAA0464A57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846DC-2E1A-4113-BD56-9A8E7EC5E8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FCFBD-0CDB-4483-810B-3AF489286F2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988DF-BF23-4A95-B254-A4A4D04573DD}" type="datetime4">
              <a:rPr lang="en-US" smtClean="0"/>
              <a:pPr/>
              <a:t>February 27,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</a:t>
            </a:r>
            <a:r>
              <a:rPr lang="en-US" dirty="0" err="1" smtClean="0"/>
              <a:t>Grameen</a:t>
            </a:r>
            <a:r>
              <a:rPr lang="en-US" dirty="0" smtClean="0"/>
              <a:t> Foundation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600200"/>
            <a:ext cx="3352800" cy="4495800"/>
          </a:xfrm>
        </p:spPr>
        <p:txBody>
          <a:bodyPr/>
          <a:lstStyle>
            <a:lvl1pPr>
              <a:buClr>
                <a:schemeClr val="accent3"/>
              </a:buClr>
              <a:buSzPct val="80000"/>
              <a:buFont typeface="Wingdings 3" pitchFamily="18" charset="2"/>
              <a:buChar char=""/>
              <a:defRPr sz="2400" baseline="0">
                <a:solidFill>
                  <a:schemeClr val="accent4"/>
                </a:solidFill>
              </a:defRPr>
            </a:lvl1pPr>
            <a:lvl2pPr>
              <a:buClr>
                <a:schemeClr val="accent3"/>
              </a:buClr>
              <a:buFont typeface="Arial" pitchFamily="34" charset="0"/>
              <a:buChar char="•"/>
              <a:defRPr sz="2000" baseline="0">
                <a:solidFill>
                  <a:schemeClr val="accent4"/>
                </a:solidFill>
              </a:defRPr>
            </a:lvl2pPr>
            <a:lvl3pPr>
              <a:defRPr>
                <a:solidFill>
                  <a:schemeClr val="accent4"/>
                </a:solidFill>
              </a:defRPr>
            </a:lvl3pPr>
            <a:lvl4pPr>
              <a:defRPr>
                <a:solidFill>
                  <a:schemeClr val="accent4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List level one</a:t>
            </a:r>
          </a:p>
          <a:p>
            <a:pPr lvl="1"/>
            <a:r>
              <a:rPr lang="en-US" dirty="0" smtClean="0"/>
              <a:t>List level two</a:t>
            </a:r>
          </a:p>
          <a:p>
            <a:pPr lvl="1"/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3886200" y="1600200"/>
            <a:ext cx="4800600" cy="44958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Object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 List and Big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860550"/>
          </a:xfrm>
        </p:spPr>
        <p:txBody>
          <a:bodyPr anchor="t">
            <a:noAutofit/>
          </a:bodyPr>
          <a:lstStyle>
            <a:lvl1pPr algn="l">
              <a:defRPr lang="en-US" sz="4400" kern="1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92FBC-862B-4E77-9F44-B614D0B64A5F}" type="datetime4">
              <a:rPr lang="en-US" smtClean="0"/>
              <a:pPr/>
              <a:t>February 27,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</a:t>
            </a:r>
            <a:r>
              <a:rPr lang="en-US" dirty="0" err="1" smtClean="0"/>
              <a:t>Grameen</a:t>
            </a:r>
            <a:r>
              <a:rPr lang="en-US" dirty="0" smtClean="0"/>
              <a:t> Foundation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09800"/>
            <a:ext cx="2971800" cy="3886200"/>
          </a:xfrm>
        </p:spPr>
        <p:txBody>
          <a:bodyPr/>
          <a:lstStyle>
            <a:lvl1pPr>
              <a:buClr>
                <a:schemeClr val="accent3"/>
              </a:buClr>
              <a:buSzPct val="80000"/>
              <a:buFont typeface="Wingdings 3" pitchFamily="18" charset="2"/>
              <a:buChar char=""/>
              <a:defRPr sz="2400" baseline="0">
                <a:solidFill>
                  <a:schemeClr val="accent4"/>
                </a:solidFill>
              </a:defRPr>
            </a:lvl1pPr>
            <a:lvl2pPr>
              <a:buClr>
                <a:schemeClr val="accent3"/>
              </a:buClr>
              <a:buFont typeface="Arial" pitchFamily="34" charset="0"/>
              <a:buChar char="•"/>
              <a:defRPr sz="2000" baseline="0">
                <a:solidFill>
                  <a:schemeClr val="accent4"/>
                </a:solidFill>
              </a:defRPr>
            </a:lvl2pPr>
            <a:lvl3pPr>
              <a:defRPr>
                <a:solidFill>
                  <a:schemeClr val="accent4"/>
                </a:solidFill>
              </a:defRPr>
            </a:lvl3pPr>
            <a:lvl4pPr>
              <a:defRPr>
                <a:solidFill>
                  <a:schemeClr val="accent4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List level one</a:t>
            </a:r>
          </a:p>
          <a:p>
            <a:pPr lvl="1"/>
            <a:r>
              <a:rPr lang="en-US" dirty="0" smtClean="0"/>
              <a:t>List level two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648200"/>
            <a:ext cx="5486400" cy="719138"/>
          </a:xfrm>
        </p:spPr>
        <p:txBody>
          <a:bodyPr anchor="b">
            <a:noAutofit/>
          </a:bodyPr>
          <a:lstStyle>
            <a:lvl1pPr algn="l">
              <a:defRPr sz="4400" b="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Photo or graph title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3810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lang="en-US" sz="2000" kern="1200" baseline="0" dirty="0" smtClean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1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</a:pPr>
            <a:r>
              <a:rPr lang="en-US" dirty="0" smtClean="0"/>
              <a:t>Photo description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62D2-BD39-49F3-8A28-ADBF8480B6AB}" type="datetime4">
              <a:rPr lang="en-US" smtClean="0"/>
              <a:pPr/>
              <a:t>February 27,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</a:t>
            </a:r>
            <a:r>
              <a:rPr lang="en-US" dirty="0" err="1" smtClean="0"/>
              <a:t>Grameen</a:t>
            </a:r>
            <a:r>
              <a:rPr lang="en-US" dirty="0" smtClean="0"/>
              <a:t> Foundation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351A6-0030-4CD3-8146-A800745F698F}" type="datetime4">
              <a:rPr lang="en-US" smtClean="0"/>
              <a:pPr/>
              <a:t>February 27, 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</a:t>
            </a:r>
            <a:r>
              <a:rPr lang="en-US" dirty="0" err="1" smtClean="0"/>
              <a:t>Grameen</a:t>
            </a:r>
            <a:r>
              <a:rPr lang="en-US" dirty="0" smtClean="0"/>
              <a:t> Foundation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62D2-BD39-49F3-8A28-ADBF8480B6AB}" type="datetime4">
              <a:rPr lang="en-US" smtClean="0"/>
              <a:pPr/>
              <a:t>February 27,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</a:t>
            </a:r>
            <a:r>
              <a:rPr lang="en-US" dirty="0" err="1" smtClean="0"/>
              <a:t>Grameen</a:t>
            </a:r>
            <a:r>
              <a:rPr lang="en-US" dirty="0" smtClean="0"/>
              <a:t> Foundation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d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C62D2-BD39-49F3-8A28-ADBF8480B6AB}" type="datetime4">
              <a:rPr lang="en-US" smtClean="0"/>
              <a:pPr/>
              <a:t>February 27,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</a:t>
            </a:r>
            <a:r>
              <a:rPr lang="en-US" dirty="0" err="1" smtClean="0"/>
              <a:t>Grameen</a:t>
            </a:r>
            <a:r>
              <a:rPr lang="en-US" dirty="0" smtClean="0"/>
              <a:t> Foundation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GF Log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743200" y="1600200"/>
            <a:ext cx="3276600" cy="1114895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676400" y="3200400"/>
            <a:ext cx="5638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j-lt"/>
              </a:rPr>
              <a:t>The Progress out of Poverty Index® (PPI®) is a product of </a:t>
            </a:r>
            <a:r>
              <a:rPr lang="en-US" i="1" dirty="0" err="1" smtClean="0">
                <a:latin typeface="+mj-lt"/>
              </a:rPr>
              <a:t>Grameen</a:t>
            </a:r>
            <a:r>
              <a:rPr lang="en-US" i="1" dirty="0" smtClean="0">
                <a:latin typeface="+mj-lt"/>
              </a:rPr>
              <a:t> Foundation. </a:t>
            </a:r>
          </a:p>
          <a:p>
            <a:pPr algn="ctr"/>
            <a:endParaRPr lang="en-US" i="1" dirty="0" smtClean="0">
              <a:latin typeface="+mj-lt"/>
            </a:endParaRPr>
          </a:p>
          <a:p>
            <a:pPr algn="ctr"/>
            <a:r>
              <a:rPr lang="en-US" i="1" dirty="0" smtClean="0">
                <a:latin typeface="+mj-lt"/>
              </a:rPr>
              <a:t>www.grameenfoundation.org</a:t>
            </a:r>
          </a:p>
          <a:p>
            <a:pPr algn="ctr"/>
            <a:endParaRPr lang="en-US" i="1" dirty="0" smtClean="0">
              <a:latin typeface="+mj-lt"/>
            </a:endParaRPr>
          </a:p>
          <a:p>
            <a:pPr algn="ctr"/>
            <a:r>
              <a:rPr lang="en-US" i="1" dirty="0" smtClean="0">
                <a:latin typeface="+mj-lt"/>
              </a:rPr>
              <a:t>For more information</a:t>
            </a:r>
            <a:r>
              <a:rPr lang="en-US" i="1" baseline="0" dirty="0" smtClean="0">
                <a:latin typeface="+mj-lt"/>
              </a:rPr>
              <a:t> on the PPI, visit www.progressoutofpoverty.org</a:t>
            </a:r>
            <a:endParaRPr lang="en-US" i="1" dirty="0">
              <a:latin typeface="+mj-l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C5759-98D5-474E-AB15-3818F697EF7B}" type="datetime1">
              <a:rPr lang="en-US" smtClean="0"/>
              <a:pPr>
                <a:defRPr/>
              </a:pPr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EDB8E-A517-400B-BAAC-6F5FFE7689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cept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8599" y="0"/>
            <a:ext cx="8689975" cy="917575"/>
          </a:xfrm>
        </p:spPr>
        <p:txBody>
          <a:bodyPr anchor="b"/>
          <a:lstStyle>
            <a:lvl1pPr>
              <a:defRPr lang="en-US" sz="3200" b="0" i="0" dirty="0">
                <a:solidFill>
                  <a:srgbClr val="595959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28601" y="6534346"/>
            <a:ext cx="8731737" cy="211549"/>
          </a:xfrm>
        </p:spPr>
        <p:txBody>
          <a:bodyPr anchor="b"/>
          <a:lstStyle>
            <a:lvl1pPr marL="0" indent="0" algn="r">
              <a:buNone/>
              <a:defRPr sz="1100" baseline="0">
                <a:solidFill>
                  <a:srgbClr val="9B9B9B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3"/>
                </a:solidFill>
              </a:defRPr>
            </a:lvl1pPr>
          </a:lstStyle>
          <a:p>
            <a:fld id="{D02E407D-1FBE-4442-A2EC-741CD5982435}" type="datetime4">
              <a:rPr lang="en-US" smtClean="0"/>
              <a:pPr/>
              <a:t>February 27,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</a:t>
            </a:r>
            <a:r>
              <a:rPr lang="en-US" dirty="0" err="1" smtClean="0"/>
              <a:t>Grameen</a:t>
            </a:r>
            <a:r>
              <a:rPr lang="en-US" dirty="0" smtClean="0"/>
              <a:t> Foundation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38CA3793-8A21-43AB-AE8F-5B6786C175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5" r:id="rId4"/>
    <p:sldLayoutId id="2147483663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3"/>
        </a:buClr>
        <a:buFont typeface="Wingdings 3" pitchFamily="18" charset="2"/>
        <a:buChar char=""/>
        <a:defRPr sz="24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PowerPoint_97-2003_Presentation2.ppt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PowerPoint_97-2003_Presentation3.ppt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png"/><Relationship Id="rId5" Type="http://schemas.openxmlformats.org/officeDocument/2006/relationships/hyperlink" Target="http://www.youtube.com/watch?v=YSHBvw10ISg" TargetMode="External"/><Relationship Id="rId4" Type="http://schemas.openxmlformats.org/officeDocument/2006/relationships/image" Target="../media/image41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4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PowerPoint_97-2003_Presentation4.ppt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PowerPoint_97-2003_Presentation1.pp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Introduction to the PPI</a:t>
            </a:r>
            <a:r>
              <a:rPr lang="en-US" sz="5400" baseline="30000" dirty="0" smtClean="0"/>
              <a:t>®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038600"/>
            <a:ext cx="6553200" cy="1143000"/>
          </a:xfrm>
        </p:spPr>
        <p:txBody>
          <a:bodyPr/>
          <a:lstStyle/>
          <a:p>
            <a:r>
              <a:rPr lang="en-US" dirty="0" smtClean="0"/>
              <a:t>Training in the Key Concepts of the PPI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302125" y="1933575"/>
            <a:ext cx="3608388" cy="2879725"/>
            <a:chOff x="4302125" y="1933575"/>
            <a:chExt cx="3608388" cy="2879726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940300" y="3016250"/>
              <a:ext cx="657225" cy="1092200"/>
            </a:xfrm>
            <a:custGeom>
              <a:avLst/>
              <a:gdLst>
                <a:gd name="T0" fmla="*/ 414 w 414"/>
                <a:gd name="T1" fmla="*/ 688 h 688"/>
                <a:gd name="T2" fmla="*/ 0 w 414"/>
                <a:gd name="T3" fmla="*/ 546 h 688"/>
                <a:gd name="T4" fmla="*/ 0 w 414"/>
                <a:gd name="T5" fmla="*/ 0 h 688"/>
                <a:gd name="T6" fmla="*/ 414 w 414"/>
                <a:gd name="T7" fmla="*/ 140 h 688"/>
                <a:gd name="T8" fmla="*/ 414 w 414"/>
                <a:gd name="T9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688">
                  <a:moveTo>
                    <a:pt x="414" y="688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14" y="140"/>
                  </a:lnTo>
                  <a:lnTo>
                    <a:pt x="414" y="688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9" name="Freeform 8"/>
            <p:cNvSpPr>
              <a:spLocks/>
            </p:cNvSpPr>
            <p:nvPr/>
          </p:nvSpPr>
          <p:spPr bwMode="auto">
            <a:xfrm>
              <a:off x="4302125" y="3883025"/>
              <a:ext cx="1290638" cy="366713"/>
            </a:xfrm>
            <a:custGeom>
              <a:avLst/>
              <a:gdLst>
                <a:gd name="T0" fmla="*/ 654050 w 813"/>
                <a:gd name="T1" fmla="*/ 366713 h 231"/>
                <a:gd name="T2" fmla="*/ 0 w 813"/>
                <a:gd name="T3" fmla="*/ 142875 h 231"/>
                <a:gd name="T4" fmla="*/ 638175 w 813"/>
                <a:gd name="T5" fmla="*/ 0 h 231"/>
                <a:gd name="T6" fmla="*/ 1290638 w 813"/>
                <a:gd name="T7" fmla="*/ 225425 h 231"/>
                <a:gd name="T8" fmla="*/ 654050 w 813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3" h="231">
                  <a:moveTo>
                    <a:pt x="412" y="231"/>
                  </a:moveTo>
                  <a:lnTo>
                    <a:pt x="0" y="90"/>
                  </a:lnTo>
                  <a:lnTo>
                    <a:pt x="402" y="0"/>
                  </a:lnTo>
                  <a:lnTo>
                    <a:pt x="813" y="142"/>
                  </a:lnTo>
                  <a:lnTo>
                    <a:pt x="412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302125" y="4025901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0 w 412"/>
                <a:gd name="T5" fmla="*/ 0 h 496"/>
                <a:gd name="T6" fmla="*/ 412 w 412"/>
                <a:gd name="T7" fmla="*/ 141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0" y="0"/>
                  </a:lnTo>
                  <a:lnTo>
                    <a:pt x="412" y="141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302125" y="2597150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3 w 412"/>
                <a:gd name="T5" fmla="*/ 0 h 496"/>
                <a:gd name="T6" fmla="*/ 412 w 412"/>
                <a:gd name="T7" fmla="*/ 139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3" y="0"/>
                  </a:lnTo>
                  <a:lnTo>
                    <a:pt x="412" y="139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12" name="Freeform 11"/>
            <p:cNvSpPr>
              <a:spLocks/>
            </p:cNvSpPr>
            <p:nvPr/>
          </p:nvSpPr>
          <p:spPr bwMode="auto">
            <a:xfrm>
              <a:off x="4306888" y="1933575"/>
              <a:ext cx="3603625" cy="884238"/>
            </a:xfrm>
            <a:custGeom>
              <a:avLst/>
              <a:gdLst>
                <a:gd name="T0" fmla="*/ 649288 w 2270"/>
                <a:gd name="T1" fmla="*/ 884238 h 557"/>
                <a:gd name="T2" fmla="*/ 0 w 2270"/>
                <a:gd name="T3" fmla="*/ 663575 h 557"/>
                <a:gd name="T4" fmla="*/ 2951163 w 2270"/>
                <a:gd name="T5" fmla="*/ 0 h 557"/>
                <a:gd name="T6" fmla="*/ 3603625 w 2270"/>
                <a:gd name="T7" fmla="*/ 223838 h 557"/>
                <a:gd name="T8" fmla="*/ 649288 w 2270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0" h="557">
                  <a:moveTo>
                    <a:pt x="409" y="557"/>
                  </a:moveTo>
                  <a:lnTo>
                    <a:pt x="0" y="418"/>
                  </a:lnTo>
                  <a:lnTo>
                    <a:pt x="1859" y="0"/>
                  </a:lnTo>
                  <a:lnTo>
                    <a:pt x="2270" y="141"/>
                  </a:lnTo>
                  <a:lnTo>
                    <a:pt x="409" y="557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956175" y="2157413"/>
              <a:ext cx="2954338" cy="2655888"/>
            </a:xfrm>
            <a:custGeom>
              <a:avLst/>
              <a:gdLst>
                <a:gd name="T0" fmla="*/ 1861 w 1861"/>
                <a:gd name="T1" fmla="*/ 0 h 1673"/>
                <a:gd name="T2" fmla="*/ 1861 w 1861"/>
                <a:gd name="T3" fmla="*/ 1257 h 1673"/>
                <a:gd name="T4" fmla="*/ 0 w 1861"/>
                <a:gd name="T5" fmla="*/ 1673 h 1673"/>
                <a:gd name="T6" fmla="*/ 0 w 1861"/>
                <a:gd name="T7" fmla="*/ 1318 h 1673"/>
                <a:gd name="T8" fmla="*/ 404 w 1861"/>
                <a:gd name="T9" fmla="*/ 1229 h 1673"/>
                <a:gd name="T10" fmla="*/ 404 w 1861"/>
                <a:gd name="T11" fmla="*/ 681 h 1673"/>
                <a:gd name="T12" fmla="*/ 0 w 1861"/>
                <a:gd name="T13" fmla="*/ 773 h 1673"/>
                <a:gd name="T14" fmla="*/ 0 w 1861"/>
                <a:gd name="T15" fmla="*/ 416 h 1673"/>
                <a:gd name="T16" fmla="*/ 1861 w 1861"/>
                <a:gd name="T17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1" h="1673">
                  <a:moveTo>
                    <a:pt x="1861" y="0"/>
                  </a:moveTo>
                  <a:lnTo>
                    <a:pt x="1861" y="1257"/>
                  </a:lnTo>
                  <a:lnTo>
                    <a:pt x="0" y="1673"/>
                  </a:lnTo>
                  <a:lnTo>
                    <a:pt x="0" y="1318"/>
                  </a:lnTo>
                  <a:lnTo>
                    <a:pt x="404" y="1229"/>
                  </a:lnTo>
                  <a:lnTo>
                    <a:pt x="404" y="681"/>
                  </a:lnTo>
                  <a:lnTo>
                    <a:pt x="0" y="773"/>
                  </a:lnTo>
                  <a:lnTo>
                    <a:pt x="0" y="416"/>
                  </a:lnTo>
                  <a:lnTo>
                    <a:pt x="186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43E72"/>
                </a:gs>
                <a:gs pos="0">
                  <a:srgbClr val="0560B3"/>
                </a:gs>
              </a:gsLst>
              <a:lin ang="5400000" scaled="0"/>
              <a:tileRect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1028700" y="2798763"/>
            <a:ext cx="3603625" cy="2738437"/>
            <a:chOff x="1028700" y="2798763"/>
            <a:chExt cx="3603626" cy="2738438"/>
          </a:xfrm>
        </p:grpSpPr>
        <p:sp>
          <p:nvSpPr>
            <p:cNvPr id="4104" name="Freeform 13"/>
            <p:cNvSpPr>
              <a:spLocks/>
            </p:cNvSpPr>
            <p:nvPr/>
          </p:nvSpPr>
          <p:spPr bwMode="auto">
            <a:xfrm>
              <a:off x="3343275" y="3219450"/>
              <a:ext cx="1289050" cy="366713"/>
            </a:xfrm>
            <a:custGeom>
              <a:avLst/>
              <a:gdLst>
                <a:gd name="T0" fmla="*/ 647700 w 812"/>
                <a:gd name="T1" fmla="*/ 366713 h 231"/>
                <a:gd name="T2" fmla="*/ 0 w 812"/>
                <a:gd name="T3" fmla="*/ 146050 h 231"/>
                <a:gd name="T4" fmla="*/ 636588 w 812"/>
                <a:gd name="T5" fmla="*/ 0 h 231"/>
                <a:gd name="T6" fmla="*/ 1289050 w 812"/>
                <a:gd name="T7" fmla="*/ 225425 h 231"/>
                <a:gd name="T8" fmla="*/ 647700 w 812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2" h="231">
                  <a:moveTo>
                    <a:pt x="408" y="231"/>
                  </a:moveTo>
                  <a:lnTo>
                    <a:pt x="0" y="92"/>
                  </a:lnTo>
                  <a:lnTo>
                    <a:pt x="401" y="0"/>
                  </a:lnTo>
                  <a:lnTo>
                    <a:pt x="812" y="142"/>
                  </a:lnTo>
                  <a:lnTo>
                    <a:pt x="408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28700" y="3321050"/>
              <a:ext cx="652463" cy="2216151"/>
            </a:xfrm>
            <a:custGeom>
              <a:avLst/>
              <a:gdLst>
                <a:gd name="T0" fmla="*/ 409 w 411"/>
                <a:gd name="T1" fmla="*/ 1396 h 1396"/>
                <a:gd name="T2" fmla="*/ 0 w 411"/>
                <a:gd name="T3" fmla="*/ 1254 h 1396"/>
                <a:gd name="T4" fmla="*/ 0 w 411"/>
                <a:gd name="T5" fmla="*/ 0 h 1396"/>
                <a:gd name="T6" fmla="*/ 411 w 411"/>
                <a:gd name="T7" fmla="*/ 139 h 1396"/>
                <a:gd name="T8" fmla="*/ 409 w 411"/>
                <a:gd name="T9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396">
                  <a:moveTo>
                    <a:pt x="409" y="1396"/>
                  </a:moveTo>
                  <a:lnTo>
                    <a:pt x="0" y="1254"/>
                  </a:lnTo>
                  <a:lnTo>
                    <a:pt x="0" y="0"/>
                  </a:lnTo>
                  <a:lnTo>
                    <a:pt x="411" y="139"/>
                  </a:lnTo>
                  <a:lnTo>
                    <a:pt x="409" y="1396"/>
                  </a:lnTo>
                  <a:close/>
                </a:path>
              </a:pathLst>
            </a:custGeom>
            <a:solidFill>
              <a:srgbClr val="08A7EE"/>
            </a:soli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6" name="Freeform 15"/>
            <p:cNvSpPr>
              <a:spLocks/>
            </p:cNvSpPr>
            <p:nvPr/>
          </p:nvSpPr>
          <p:spPr bwMode="auto">
            <a:xfrm>
              <a:off x="1028700" y="2798763"/>
              <a:ext cx="2967038" cy="742950"/>
            </a:xfrm>
            <a:custGeom>
              <a:avLst/>
              <a:gdLst>
                <a:gd name="T0" fmla="*/ 652463 w 1869"/>
                <a:gd name="T1" fmla="*/ 742950 h 468"/>
                <a:gd name="T2" fmla="*/ 0 w 1869"/>
                <a:gd name="T3" fmla="*/ 522288 h 468"/>
                <a:gd name="T4" fmla="*/ 2314575 w 1869"/>
                <a:gd name="T5" fmla="*/ 0 h 468"/>
                <a:gd name="T6" fmla="*/ 2967038 w 1869"/>
                <a:gd name="T7" fmla="*/ 225425 h 468"/>
                <a:gd name="T8" fmla="*/ 652463 w 1869"/>
                <a:gd name="T9" fmla="*/ 742950 h 4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69" h="468">
                  <a:moveTo>
                    <a:pt x="411" y="468"/>
                  </a:moveTo>
                  <a:lnTo>
                    <a:pt x="0" y="329"/>
                  </a:lnTo>
                  <a:lnTo>
                    <a:pt x="1458" y="0"/>
                  </a:lnTo>
                  <a:lnTo>
                    <a:pt x="1869" y="142"/>
                  </a:lnTo>
                  <a:lnTo>
                    <a:pt x="411" y="468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81163" y="3024188"/>
              <a:ext cx="2951163" cy="2513013"/>
            </a:xfrm>
            <a:custGeom>
              <a:avLst/>
              <a:gdLst>
                <a:gd name="T0" fmla="*/ 1458 w 1859"/>
                <a:gd name="T1" fmla="*/ 0 h 1583"/>
                <a:gd name="T2" fmla="*/ 1458 w 1859"/>
                <a:gd name="T3" fmla="*/ 354 h 1583"/>
                <a:gd name="T4" fmla="*/ 1859 w 1859"/>
                <a:gd name="T5" fmla="*/ 265 h 1583"/>
                <a:gd name="T6" fmla="*/ 1857 w 1859"/>
                <a:gd name="T7" fmla="*/ 810 h 1583"/>
                <a:gd name="T8" fmla="*/ 1455 w 1859"/>
                <a:gd name="T9" fmla="*/ 902 h 1583"/>
                <a:gd name="T10" fmla="*/ 1455 w 1859"/>
                <a:gd name="T11" fmla="*/ 1257 h 1583"/>
                <a:gd name="T12" fmla="*/ 0 w 1859"/>
                <a:gd name="T13" fmla="*/ 1583 h 1583"/>
                <a:gd name="T14" fmla="*/ 0 w 1859"/>
                <a:gd name="T15" fmla="*/ 326 h 1583"/>
                <a:gd name="T16" fmla="*/ 1458 w 1859"/>
                <a:gd name="T17" fmla="*/ 0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9" h="1583">
                  <a:moveTo>
                    <a:pt x="1458" y="0"/>
                  </a:moveTo>
                  <a:lnTo>
                    <a:pt x="1458" y="354"/>
                  </a:lnTo>
                  <a:lnTo>
                    <a:pt x="1859" y="265"/>
                  </a:lnTo>
                  <a:lnTo>
                    <a:pt x="1857" y="810"/>
                  </a:lnTo>
                  <a:lnTo>
                    <a:pt x="1455" y="902"/>
                  </a:lnTo>
                  <a:lnTo>
                    <a:pt x="1455" y="1257"/>
                  </a:lnTo>
                  <a:lnTo>
                    <a:pt x="0" y="1583"/>
                  </a:lnTo>
                  <a:lnTo>
                    <a:pt x="0" y="326"/>
                  </a:lnTo>
                  <a:lnTo>
                    <a:pt x="14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7AB5"/>
                </a:gs>
                <a:gs pos="100000">
                  <a:srgbClr val="08A7EE">
                    <a:lumMod val="100000"/>
                  </a:srgbClr>
                </a:gs>
              </a:gsLst>
              <a:lin ang="16200000" scaled="0"/>
              <a:tileRect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ctr" rotWithShape="0">
                <a:srgbClr val="000000">
                  <a:alpha val="27000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638800" y="2590800"/>
            <a:ext cx="2312988" cy="1477328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Social Performance Management and the PPI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71600" y="3657600"/>
            <a:ext cx="2971800" cy="738664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PPI FUNDAMENTALS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Social Performance =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effective translation of an institution’s mission into practice in line with accepted social values.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5867400"/>
            <a:ext cx="9144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Adapted from </a:t>
            </a:r>
            <a:r>
              <a:rPr lang="en-US" sz="1050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SPM Essentials Resource Handbook, SPTF, 2012.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Social Performance Management =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processes and tools that an organization use to translate social goals into practice.</a:t>
            </a:r>
            <a:endParaRPr 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5867400"/>
            <a:ext cx="9144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Adapted from </a:t>
            </a:r>
            <a:r>
              <a:rPr lang="en-US" sz="1050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SPM Essentials Resource Handbook, SPTF, 2012.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olbox.JPG"/>
          <p:cNvPicPr/>
          <p:nvPr/>
        </p:nvPicPr>
        <p:blipFill>
          <a:blip r:embed="rId3" cstate="print">
            <a:lum contrast="17000"/>
          </a:blip>
          <a:stretch>
            <a:fillRect/>
          </a:stretch>
        </p:blipFill>
        <p:spPr>
          <a:xfrm>
            <a:off x="1752600" y="1219200"/>
            <a:ext cx="5486400" cy="3913632"/>
          </a:xfrm>
          <a:prstGeom prst="rect">
            <a:avLst/>
          </a:prstGeom>
        </p:spPr>
      </p:pic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Client-level Data Tools: Purpose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57200" y="1981200"/>
            <a:ext cx="4648200" cy="4114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The tools help answer: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Are we reaching our target clients? 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Are we meeting our target clients’ needs?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Are we changing the lives of our target clients?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prstClr val="black"/>
              </a:solidFill>
              <a:ea typeface="Arial" charset="0"/>
              <a:cs typeface="Arial" charset="0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prstClr val="black"/>
              </a:solidFill>
              <a:cs typeface="Arial" charset="0"/>
            </a:endParaRPr>
          </a:p>
          <a:p>
            <a:pPr>
              <a:buFont typeface="Arial" pitchFamily="34" charset="0"/>
              <a:buChar char="•"/>
            </a:pPr>
            <a:endParaRPr lang="en-US" sz="1600" dirty="0" smtClean="0">
              <a:solidFill>
                <a:prstClr val="black"/>
              </a:solidFill>
            </a:endParaRPr>
          </a:p>
          <a:p>
            <a:endParaRPr lang="en-US" dirty="0"/>
          </a:p>
        </p:txBody>
      </p:sp>
      <p:pic>
        <p:nvPicPr>
          <p:cNvPr id="118786" name="Picture 2" descr="http://www.granitetransformations.com/blog/wp-content/uploads/2011/11/too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057400"/>
            <a:ext cx="3538897" cy="2971800"/>
          </a:xfrm>
          <a:prstGeom prst="rect">
            <a:avLst/>
          </a:prstGeom>
          <a:noFill/>
        </p:spPr>
      </p:pic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867400"/>
            <a:ext cx="9144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Adapted from </a:t>
            </a:r>
            <a:r>
              <a:rPr lang="en-US" sz="1050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SPM Essentials Resource Handbook, SPTF, 2012.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Client-level Data Tools: Examples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57200" y="1981200"/>
            <a:ext cx="4572000" cy="41148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Progress Out of Poverty Index 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Poverty Assessment Tool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General Client Feedback Surveys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Means Test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Multidimensional Poverty Index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Multidimensional Poverty Assessment Tool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Participatory Wealth Ranking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CASHPOR Housing Index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8786" name="Picture 2" descr="http://www.granitetransformations.com/blog/wp-content/uploads/2011/11/too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057400"/>
            <a:ext cx="3538897" cy="2971800"/>
          </a:xfrm>
          <a:prstGeom prst="rect">
            <a:avLst/>
          </a:prstGeom>
          <a:noFill/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ia_2009_PPIScorecard_1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371600"/>
            <a:ext cx="3391592" cy="4389120"/>
          </a:xfrm>
          <a:prstGeom prst="rect">
            <a:avLst/>
          </a:prstGeom>
        </p:spPr>
      </p:pic>
      <p:pic>
        <p:nvPicPr>
          <p:cNvPr id="8" name="Picture 7" descr="India_2009_LookupTables_1.4_Page_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9406" y="1325880"/>
            <a:ext cx="3391594" cy="4389120"/>
          </a:xfrm>
          <a:prstGeom prst="rect">
            <a:avLst/>
          </a:prstGeom>
        </p:spPr>
      </p:pic>
      <p:sp>
        <p:nvSpPr>
          <p:cNvPr id="5" name="Title 5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The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4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PPI</a:t>
            </a:r>
            <a:endParaRPr lang="en-US" sz="4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2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295400"/>
            <a:ext cx="8229600" cy="4462760"/>
          </a:xfrm>
          <a:prstGeom prst="rect">
            <a:avLst/>
          </a:prstGeom>
          <a:noFill/>
        </p:spPr>
        <p:txBody>
          <a:bodyPr wrap="square" numCol="4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Afghanistan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Bangladesh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Benin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Bolivia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Brazil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Burkina Faso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Cambodia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China*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Colombia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Dominican Republic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Ecuador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Egypt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El Salvador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Ethiopia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Ghana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Guatemala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Haiti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Honduras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India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Indonesia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Jordan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Kenya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Malawi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Mali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Mexico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Morocco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Nepal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Nicaragua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Nigeria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Pakistan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Palestine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Paraguay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Peru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Philippines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Romania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Russia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Rwanda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Senegal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Sierra Leone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South Africa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Sri Lanka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Syria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Tanzania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Timor-Leste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Uganda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Vietnam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Yemen</a:t>
            </a:r>
          </a:p>
        </p:txBody>
      </p:sp>
      <p:sp>
        <p:nvSpPr>
          <p:cNvPr id="6" name="Title 5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4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47 Country-specific PPIs</a:t>
            </a:r>
            <a:endParaRPr lang="en-US" sz="4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2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" y="5867400"/>
            <a:ext cx="7239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*China has an expert-based poverty scorecard in place of a PPI.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about impact?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302125" y="1933575"/>
            <a:ext cx="3608388" cy="2879725"/>
            <a:chOff x="4302125" y="1933575"/>
            <a:chExt cx="3608388" cy="2879726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940300" y="3016250"/>
              <a:ext cx="657225" cy="1092200"/>
            </a:xfrm>
            <a:custGeom>
              <a:avLst/>
              <a:gdLst>
                <a:gd name="T0" fmla="*/ 414 w 414"/>
                <a:gd name="T1" fmla="*/ 688 h 688"/>
                <a:gd name="T2" fmla="*/ 0 w 414"/>
                <a:gd name="T3" fmla="*/ 546 h 688"/>
                <a:gd name="T4" fmla="*/ 0 w 414"/>
                <a:gd name="T5" fmla="*/ 0 h 688"/>
                <a:gd name="T6" fmla="*/ 414 w 414"/>
                <a:gd name="T7" fmla="*/ 140 h 688"/>
                <a:gd name="T8" fmla="*/ 414 w 414"/>
                <a:gd name="T9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688">
                  <a:moveTo>
                    <a:pt x="414" y="688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14" y="140"/>
                  </a:lnTo>
                  <a:lnTo>
                    <a:pt x="414" y="688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9" name="Freeform 8"/>
            <p:cNvSpPr>
              <a:spLocks/>
            </p:cNvSpPr>
            <p:nvPr/>
          </p:nvSpPr>
          <p:spPr bwMode="auto">
            <a:xfrm>
              <a:off x="4302125" y="3883025"/>
              <a:ext cx="1290638" cy="366713"/>
            </a:xfrm>
            <a:custGeom>
              <a:avLst/>
              <a:gdLst>
                <a:gd name="T0" fmla="*/ 654050 w 813"/>
                <a:gd name="T1" fmla="*/ 366713 h 231"/>
                <a:gd name="T2" fmla="*/ 0 w 813"/>
                <a:gd name="T3" fmla="*/ 142875 h 231"/>
                <a:gd name="T4" fmla="*/ 638175 w 813"/>
                <a:gd name="T5" fmla="*/ 0 h 231"/>
                <a:gd name="T6" fmla="*/ 1290638 w 813"/>
                <a:gd name="T7" fmla="*/ 225425 h 231"/>
                <a:gd name="T8" fmla="*/ 654050 w 813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3" h="231">
                  <a:moveTo>
                    <a:pt x="412" y="231"/>
                  </a:moveTo>
                  <a:lnTo>
                    <a:pt x="0" y="90"/>
                  </a:lnTo>
                  <a:lnTo>
                    <a:pt x="402" y="0"/>
                  </a:lnTo>
                  <a:lnTo>
                    <a:pt x="813" y="142"/>
                  </a:lnTo>
                  <a:lnTo>
                    <a:pt x="412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302125" y="4025901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0 w 412"/>
                <a:gd name="T5" fmla="*/ 0 h 496"/>
                <a:gd name="T6" fmla="*/ 412 w 412"/>
                <a:gd name="T7" fmla="*/ 141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0" y="0"/>
                  </a:lnTo>
                  <a:lnTo>
                    <a:pt x="412" y="141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302125" y="2597150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3 w 412"/>
                <a:gd name="T5" fmla="*/ 0 h 496"/>
                <a:gd name="T6" fmla="*/ 412 w 412"/>
                <a:gd name="T7" fmla="*/ 139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3" y="0"/>
                  </a:lnTo>
                  <a:lnTo>
                    <a:pt x="412" y="139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12" name="Freeform 11"/>
            <p:cNvSpPr>
              <a:spLocks/>
            </p:cNvSpPr>
            <p:nvPr/>
          </p:nvSpPr>
          <p:spPr bwMode="auto">
            <a:xfrm>
              <a:off x="4306888" y="1933575"/>
              <a:ext cx="3603625" cy="884238"/>
            </a:xfrm>
            <a:custGeom>
              <a:avLst/>
              <a:gdLst>
                <a:gd name="T0" fmla="*/ 649288 w 2270"/>
                <a:gd name="T1" fmla="*/ 884238 h 557"/>
                <a:gd name="T2" fmla="*/ 0 w 2270"/>
                <a:gd name="T3" fmla="*/ 663575 h 557"/>
                <a:gd name="T4" fmla="*/ 2951163 w 2270"/>
                <a:gd name="T5" fmla="*/ 0 h 557"/>
                <a:gd name="T6" fmla="*/ 3603625 w 2270"/>
                <a:gd name="T7" fmla="*/ 223838 h 557"/>
                <a:gd name="T8" fmla="*/ 649288 w 2270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0" h="557">
                  <a:moveTo>
                    <a:pt x="409" y="557"/>
                  </a:moveTo>
                  <a:lnTo>
                    <a:pt x="0" y="418"/>
                  </a:lnTo>
                  <a:lnTo>
                    <a:pt x="1859" y="0"/>
                  </a:lnTo>
                  <a:lnTo>
                    <a:pt x="2270" y="141"/>
                  </a:lnTo>
                  <a:lnTo>
                    <a:pt x="409" y="557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956175" y="2157413"/>
              <a:ext cx="2954338" cy="2655888"/>
            </a:xfrm>
            <a:custGeom>
              <a:avLst/>
              <a:gdLst>
                <a:gd name="T0" fmla="*/ 1861 w 1861"/>
                <a:gd name="T1" fmla="*/ 0 h 1673"/>
                <a:gd name="T2" fmla="*/ 1861 w 1861"/>
                <a:gd name="T3" fmla="*/ 1257 h 1673"/>
                <a:gd name="T4" fmla="*/ 0 w 1861"/>
                <a:gd name="T5" fmla="*/ 1673 h 1673"/>
                <a:gd name="T6" fmla="*/ 0 w 1861"/>
                <a:gd name="T7" fmla="*/ 1318 h 1673"/>
                <a:gd name="T8" fmla="*/ 404 w 1861"/>
                <a:gd name="T9" fmla="*/ 1229 h 1673"/>
                <a:gd name="T10" fmla="*/ 404 w 1861"/>
                <a:gd name="T11" fmla="*/ 681 h 1673"/>
                <a:gd name="T12" fmla="*/ 0 w 1861"/>
                <a:gd name="T13" fmla="*/ 773 h 1673"/>
                <a:gd name="T14" fmla="*/ 0 w 1861"/>
                <a:gd name="T15" fmla="*/ 416 h 1673"/>
                <a:gd name="T16" fmla="*/ 1861 w 1861"/>
                <a:gd name="T17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1" h="1673">
                  <a:moveTo>
                    <a:pt x="1861" y="0"/>
                  </a:moveTo>
                  <a:lnTo>
                    <a:pt x="1861" y="1257"/>
                  </a:lnTo>
                  <a:lnTo>
                    <a:pt x="0" y="1673"/>
                  </a:lnTo>
                  <a:lnTo>
                    <a:pt x="0" y="1318"/>
                  </a:lnTo>
                  <a:lnTo>
                    <a:pt x="404" y="1229"/>
                  </a:lnTo>
                  <a:lnTo>
                    <a:pt x="404" y="681"/>
                  </a:lnTo>
                  <a:lnTo>
                    <a:pt x="0" y="773"/>
                  </a:lnTo>
                  <a:lnTo>
                    <a:pt x="0" y="416"/>
                  </a:lnTo>
                  <a:lnTo>
                    <a:pt x="186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43E72"/>
                </a:gs>
                <a:gs pos="0">
                  <a:srgbClr val="0560B3"/>
                </a:gs>
              </a:gsLst>
              <a:lin ang="5400000" scaled="0"/>
              <a:tileRect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1028700" y="2798763"/>
            <a:ext cx="3603625" cy="2738437"/>
            <a:chOff x="1028700" y="2798763"/>
            <a:chExt cx="3603626" cy="2738438"/>
          </a:xfrm>
        </p:grpSpPr>
        <p:sp>
          <p:nvSpPr>
            <p:cNvPr id="4104" name="Freeform 13"/>
            <p:cNvSpPr>
              <a:spLocks/>
            </p:cNvSpPr>
            <p:nvPr/>
          </p:nvSpPr>
          <p:spPr bwMode="auto">
            <a:xfrm>
              <a:off x="3343275" y="3219450"/>
              <a:ext cx="1289050" cy="366713"/>
            </a:xfrm>
            <a:custGeom>
              <a:avLst/>
              <a:gdLst>
                <a:gd name="T0" fmla="*/ 647700 w 812"/>
                <a:gd name="T1" fmla="*/ 366713 h 231"/>
                <a:gd name="T2" fmla="*/ 0 w 812"/>
                <a:gd name="T3" fmla="*/ 146050 h 231"/>
                <a:gd name="T4" fmla="*/ 636588 w 812"/>
                <a:gd name="T5" fmla="*/ 0 h 231"/>
                <a:gd name="T6" fmla="*/ 1289050 w 812"/>
                <a:gd name="T7" fmla="*/ 225425 h 231"/>
                <a:gd name="T8" fmla="*/ 647700 w 812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2" h="231">
                  <a:moveTo>
                    <a:pt x="408" y="231"/>
                  </a:moveTo>
                  <a:lnTo>
                    <a:pt x="0" y="92"/>
                  </a:lnTo>
                  <a:lnTo>
                    <a:pt x="401" y="0"/>
                  </a:lnTo>
                  <a:lnTo>
                    <a:pt x="812" y="142"/>
                  </a:lnTo>
                  <a:lnTo>
                    <a:pt x="408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28700" y="3321050"/>
              <a:ext cx="652463" cy="2216151"/>
            </a:xfrm>
            <a:custGeom>
              <a:avLst/>
              <a:gdLst>
                <a:gd name="T0" fmla="*/ 409 w 411"/>
                <a:gd name="T1" fmla="*/ 1396 h 1396"/>
                <a:gd name="T2" fmla="*/ 0 w 411"/>
                <a:gd name="T3" fmla="*/ 1254 h 1396"/>
                <a:gd name="T4" fmla="*/ 0 w 411"/>
                <a:gd name="T5" fmla="*/ 0 h 1396"/>
                <a:gd name="T6" fmla="*/ 411 w 411"/>
                <a:gd name="T7" fmla="*/ 139 h 1396"/>
                <a:gd name="T8" fmla="*/ 409 w 411"/>
                <a:gd name="T9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396">
                  <a:moveTo>
                    <a:pt x="409" y="1396"/>
                  </a:moveTo>
                  <a:lnTo>
                    <a:pt x="0" y="1254"/>
                  </a:lnTo>
                  <a:lnTo>
                    <a:pt x="0" y="0"/>
                  </a:lnTo>
                  <a:lnTo>
                    <a:pt x="411" y="139"/>
                  </a:lnTo>
                  <a:lnTo>
                    <a:pt x="409" y="1396"/>
                  </a:lnTo>
                  <a:close/>
                </a:path>
              </a:pathLst>
            </a:custGeom>
            <a:solidFill>
              <a:srgbClr val="08A7EE"/>
            </a:soli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6" name="Freeform 15"/>
            <p:cNvSpPr>
              <a:spLocks/>
            </p:cNvSpPr>
            <p:nvPr/>
          </p:nvSpPr>
          <p:spPr bwMode="auto">
            <a:xfrm>
              <a:off x="1028700" y="2798763"/>
              <a:ext cx="2967038" cy="742950"/>
            </a:xfrm>
            <a:custGeom>
              <a:avLst/>
              <a:gdLst>
                <a:gd name="T0" fmla="*/ 652463 w 1869"/>
                <a:gd name="T1" fmla="*/ 742950 h 468"/>
                <a:gd name="T2" fmla="*/ 0 w 1869"/>
                <a:gd name="T3" fmla="*/ 522288 h 468"/>
                <a:gd name="T4" fmla="*/ 2314575 w 1869"/>
                <a:gd name="T5" fmla="*/ 0 h 468"/>
                <a:gd name="T6" fmla="*/ 2967038 w 1869"/>
                <a:gd name="T7" fmla="*/ 225425 h 468"/>
                <a:gd name="T8" fmla="*/ 652463 w 1869"/>
                <a:gd name="T9" fmla="*/ 742950 h 4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69" h="468">
                  <a:moveTo>
                    <a:pt x="411" y="468"/>
                  </a:moveTo>
                  <a:lnTo>
                    <a:pt x="0" y="329"/>
                  </a:lnTo>
                  <a:lnTo>
                    <a:pt x="1458" y="0"/>
                  </a:lnTo>
                  <a:lnTo>
                    <a:pt x="1869" y="142"/>
                  </a:lnTo>
                  <a:lnTo>
                    <a:pt x="411" y="468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81163" y="3024188"/>
              <a:ext cx="2951163" cy="2513013"/>
            </a:xfrm>
            <a:custGeom>
              <a:avLst/>
              <a:gdLst>
                <a:gd name="T0" fmla="*/ 1458 w 1859"/>
                <a:gd name="T1" fmla="*/ 0 h 1583"/>
                <a:gd name="T2" fmla="*/ 1458 w 1859"/>
                <a:gd name="T3" fmla="*/ 354 h 1583"/>
                <a:gd name="T4" fmla="*/ 1859 w 1859"/>
                <a:gd name="T5" fmla="*/ 265 h 1583"/>
                <a:gd name="T6" fmla="*/ 1857 w 1859"/>
                <a:gd name="T7" fmla="*/ 810 h 1583"/>
                <a:gd name="T8" fmla="*/ 1455 w 1859"/>
                <a:gd name="T9" fmla="*/ 902 h 1583"/>
                <a:gd name="T10" fmla="*/ 1455 w 1859"/>
                <a:gd name="T11" fmla="*/ 1257 h 1583"/>
                <a:gd name="T12" fmla="*/ 0 w 1859"/>
                <a:gd name="T13" fmla="*/ 1583 h 1583"/>
                <a:gd name="T14" fmla="*/ 0 w 1859"/>
                <a:gd name="T15" fmla="*/ 326 h 1583"/>
                <a:gd name="T16" fmla="*/ 1458 w 1859"/>
                <a:gd name="T17" fmla="*/ 0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9" h="1583">
                  <a:moveTo>
                    <a:pt x="1458" y="0"/>
                  </a:moveTo>
                  <a:lnTo>
                    <a:pt x="1458" y="354"/>
                  </a:lnTo>
                  <a:lnTo>
                    <a:pt x="1859" y="265"/>
                  </a:lnTo>
                  <a:lnTo>
                    <a:pt x="1857" y="810"/>
                  </a:lnTo>
                  <a:lnTo>
                    <a:pt x="1455" y="902"/>
                  </a:lnTo>
                  <a:lnTo>
                    <a:pt x="1455" y="1257"/>
                  </a:lnTo>
                  <a:lnTo>
                    <a:pt x="0" y="1583"/>
                  </a:lnTo>
                  <a:lnTo>
                    <a:pt x="0" y="326"/>
                  </a:lnTo>
                  <a:lnTo>
                    <a:pt x="14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7AB5"/>
                </a:gs>
                <a:gs pos="100000">
                  <a:srgbClr val="08A7EE">
                    <a:lumMod val="100000"/>
                  </a:srgbClr>
                </a:gs>
              </a:gsLst>
              <a:lin ang="16200000" scaled="0"/>
              <a:tileRect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ctr" rotWithShape="0">
                <a:srgbClr val="000000">
                  <a:alpha val="27000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181600" y="2713672"/>
            <a:ext cx="2541588" cy="1477328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The PPI: Measurement and Management Tool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95400" y="3505200"/>
            <a:ext cx="2971800" cy="861774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FFFF"/>
                </a:solidFill>
                <a:latin typeface="Arial"/>
              </a:rPr>
              <a:t>PPI FUNDAMENTALS</a:t>
            </a:r>
            <a:endParaRPr lang="en-US" sz="28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Progress out of Poverty Index</a:t>
            </a:r>
            <a:r>
              <a:rPr lang="en-US" baseline="30000" smtClean="0"/>
              <a:t>®</a:t>
            </a:r>
            <a:r>
              <a:rPr lang="en-US" smtClean="0"/>
              <a:t> by Grameen Foundation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1295400" y="3429000"/>
            <a:ext cx="6477000" cy="12954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To enable the poor, especially the poorest, to create a world without poverty</a:t>
            </a:r>
          </a:p>
          <a:p>
            <a:pPr algn="ctr"/>
            <a:endParaRPr lang="en-US" dirty="0"/>
          </a:p>
        </p:txBody>
      </p:sp>
      <p:pic>
        <p:nvPicPr>
          <p:cNvPr id="8" name="Content Placeholder 7" descr="GF Logo - no tagline.jpg"/>
          <p:cNvPicPr>
            <a:picLocks noGrp="1" noChangeAspect="1"/>
          </p:cNvPicPr>
          <p:nvPr>
            <p:ph sz="quarter" idx="15"/>
          </p:nvPr>
        </p:nvPicPr>
        <p:blipFill>
          <a:blip r:embed="rId3" cstate="screen"/>
          <a:stretch>
            <a:fillRect/>
          </a:stretch>
        </p:blipFill>
        <p:spPr>
          <a:xfrm>
            <a:off x="2450592" y="1679448"/>
            <a:ext cx="4255008" cy="1444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4" name="Picture 3" descr="http://blog.hubspot.com/Portals/249/images/measuring%20tap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8968" y="1905000"/>
            <a:ext cx="5006064" cy="3042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905000"/>
            <a:ext cx="7924800" cy="444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sz="4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Client Targeting and Market Intelligence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Who and where are the poor?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What are the demographics of the poor?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>
              <a:solidFill>
                <a:schemeClr val="tx2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1100" b="1" dirty="0" smtClean="0">
              <a:solidFill>
                <a:schemeClr val="tx2"/>
              </a:solidFill>
            </a:endParaRPr>
          </a:p>
          <a:p>
            <a:pPr>
              <a:spcBef>
                <a:spcPct val="0"/>
              </a:spcBef>
            </a:pPr>
            <a:r>
              <a:rPr lang="en-US" sz="40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Movement over Time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Are the organization’s clients becoming less poor over time?</a:t>
            </a:r>
          </a:p>
          <a:p>
            <a:endParaRPr lang="en-US" sz="2400" dirty="0" smtClean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4" descr="http://blog.hubspot.com/Portals/249/images/measuring%20tap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0053" y="228600"/>
            <a:ext cx="2883894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nkoze_Social_Performance_Report_2010_Page_0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00600" y="1600200"/>
            <a:ext cx="3061855" cy="3962400"/>
          </a:xfrm>
          <a:prstGeom prst="rect">
            <a:avLst/>
          </a:prstGeom>
        </p:spPr>
      </p:pic>
      <p:sp>
        <p:nvSpPr>
          <p:cNvPr id="5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101378" name="Picture 2" descr="http://centerforfinancialinclusionblog.files.wordpress.com/2011/11/fonkoze_logo-297x300.jpg?w=5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2133600"/>
            <a:ext cx="2828925" cy="2857500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Measurement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90600" y="1524000"/>
            <a:ext cx="6706224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Measurement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95600" y="1523999"/>
            <a:ext cx="3352800" cy="4131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9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Example of Measurement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94210" name="Picture 2" descr="Grameen Koota receives Over 27.5 crore in second round fun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05000"/>
            <a:ext cx="4000500" cy="2667000"/>
          </a:xfrm>
          <a:prstGeom prst="rect">
            <a:avLst/>
          </a:prstGeom>
          <a:noFill/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371600"/>
            <a:ext cx="327583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of Measurement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00200"/>
            <a:ext cx="7315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of Measurement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-408625" y="3221994"/>
            <a:ext cx="228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Poverty Rate (%)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828800"/>
            <a:ext cx="8170290" cy="379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of Measurement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-486489" y="3305889"/>
            <a:ext cx="228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Poverty Rate (%)</a:t>
            </a:r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3628311" y="3458289"/>
            <a:ext cx="228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Poverty Rate (%)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536680"/>
            <a:ext cx="7467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endParaRPr lang="en-US" sz="3600" dirty="0" smtClean="0">
              <a:solidFill>
                <a:schemeClr val="accent1">
                  <a:lumMod val="75000"/>
                </a:schemeClr>
              </a:solidFill>
              <a:ea typeface="Arial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 Program Evaluation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 Mission Advancement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 Product Development</a:t>
            </a:r>
          </a:p>
          <a:p>
            <a:pPr>
              <a:buFont typeface="Arial" pitchFamily="34" charset="0"/>
              <a:buChar char="•"/>
            </a:pPr>
            <a:endParaRPr lang="en-US" sz="3600" b="1" dirty="0" smtClean="0">
              <a:solidFill>
                <a:schemeClr val="tx2"/>
              </a:solidFill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8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Management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Progress out of Poverty Index</a:t>
            </a:r>
            <a:r>
              <a:rPr lang="en-US" baseline="30000" dirty="0" smtClean="0"/>
              <a:t>®</a:t>
            </a:r>
            <a:r>
              <a:rPr lang="en-US" dirty="0" smtClean="0"/>
              <a:t> by Grameen Foundation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3400" y="1981200"/>
            <a:ext cx="7772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of Program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Evaluation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Progress out of Poverty Index</a:t>
            </a:r>
            <a:r>
              <a:rPr lang="en-US" baseline="30000" smtClean="0"/>
              <a:t>®</a:t>
            </a:r>
            <a:r>
              <a:rPr lang="en-US" smtClean="0"/>
              <a:t> by Grameen Foundation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1295400" y="3505200"/>
            <a:ext cx="6477000" cy="2133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To enable organizations with a mission to help the poor to manage their social performance with as much purpose and structure as they manage other aspects of their performance.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 descr="grameenPOP_RGB_R_low res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43200" y="1524000"/>
            <a:ext cx="3588544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225345957_nry9g-O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53000" y="2362200"/>
            <a:ext cx="3251200" cy="2438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62600" y="838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MISSION ADVANCEMENT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2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13" name="il_fi" descr="https://twimg0-a.akamaihd.net/profile_images/702777420/Copy_of_PT_RUMA_logo_-_square.jpg"/>
          <p:cNvPicPr>
            <a:picLocks noChangeAspect="1"/>
          </p:cNvPicPr>
          <p:nvPr/>
        </p:nvPicPr>
        <p:blipFill>
          <a:blip r:embed="rId4" cstate="print"/>
          <a:srcRect t="21429" b="25446"/>
          <a:stretch>
            <a:fillRect/>
          </a:stretch>
        </p:blipFill>
        <p:spPr bwMode="auto">
          <a:xfrm>
            <a:off x="838200" y="2743200"/>
            <a:ext cx="3492500" cy="185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of Mission Advancement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0" y="2000881"/>
            <a:ext cx="800100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Bylaws state that 80% of all customers must be below the $2.50 per day poverty line. 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The PPI showed that the actual figure was 64%. Based on this, PT Ruma created a more effective targeting and screening process.</a:t>
            </a:r>
            <a:endParaRPr lang="en-US" sz="2800" dirty="0" smtClean="0">
              <a:solidFill>
                <a:schemeClr val="accent1">
                  <a:lumMod val="75000"/>
                </a:schemeClr>
              </a:solidFill>
              <a:ea typeface="Arial" charset="0"/>
              <a:cs typeface="Arial" charset="0"/>
            </a:endParaRPr>
          </a:p>
        </p:txBody>
      </p:sp>
      <p:sp>
        <p:nvSpPr>
          <p:cNvPr id="8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10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of Mission Advancement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0" y="8382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PRODUCTS AND SERVICES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10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of Product Development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il_fi" descr="http://www.mixmarket.org/sites/default/files/imagecache/logo_175/bank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66700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6" name="Picture 2" descr="http://cardbankph.com/wp_cardbankph/bank/wp-content/uploads/2010/09/CARD_0318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362200"/>
            <a:ext cx="3255264" cy="2441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2090779"/>
            <a:ext cx="838200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Voluntary savings products were not widely used. 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PPI data helped show that a client’s poverty status does not influence that client’s ability to save as much as the products available to that client. 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CARD Bank lowered minimum savings levels and increased access points for savings deposits.</a:t>
            </a:r>
            <a:endParaRPr lang="en-US" sz="2700" dirty="0">
              <a:solidFill>
                <a:schemeClr val="accent1">
                  <a:lumMod val="75000"/>
                </a:schemeClr>
              </a:solidFill>
              <a:ea typeface="Arial" charset="0"/>
              <a:cs typeface="Arial" charset="0"/>
            </a:endParaRPr>
          </a:p>
        </p:txBody>
      </p:sp>
      <p:sp>
        <p:nvSpPr>
          <p:cNvPr id="4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7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of Product Development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28800"/>
            <a:ext cx="89154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9600" b="1" baseline="30000" dirty="0" smtClean="0">
              <a:solidFill>
                <a:prstClr val="white"/>
              </a:solidFill>
              <a:latin typeface="Rage Italic" pitchFamily="66" charset="0"/>
              <a:cs typeface="Segoe UI" pitchFamily="34" charset="0"/>
            </a:endParaRPr>
          </a:p>
          <a:p>
            <a:pPr algn="ctr"/>
            <a:r>
              <a:rPr lang="en-US" sz="15000" b="1" baseline="30000" dirty="0" smtClean="0">
                <a:solidFill>
                  <a:prstClr val="white"/>
                </a:solidFill>
                <a:latin typeface="Rage Italic" pitchFamily="66" charset="0"/>
                <a:cs typeface="Segoe UI" pitchFamily="34" charset="0"/>
              </a:rPr>
              <a:t>Questions</a:t>
            </a:r>
          </a:p>
          <a:p>
            <a:pPr algn="ctr"/>
            <a:endParaRPr lang="en-US" sz="9600" b="1" baseline="30000" dirty="0" smtClean="0">
              <a:solidFill>
                <a:prstClr val="white"/>
              </a:solidFill>
              <a:latin typeface="Rage Italic" pitchFamily="66" charset="0"/>
              <a:cs typeface="Segoe UI" pitchFamily="34" charset="0"/>
            </a:endParaRPr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Question Session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7" name="Title 8"/>
          <p:cNvSpPr txBox="1">
            <a:spLocks/>
          </p:cNvSpPr>
          <p:nvPr/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Break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302125" y="1933575"/>
            <a:ext cx="3608388" cy="2879725"/>
            <a:chOff x="4302125" y="1933575"/>
            <a:chExt cx="3608388" cy="2879726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940300" y="3016250"/>
              <a:ext cx="657225" cy="1092200"/>
            </a:xfrm>
            <a:custGeom>
              <a:avLst/>
              <a:gdLst>
                <a:gd name="T0" fmla="*/ 414 w 414"/>
                <a:gd name="T1" fmla="*/ 688 h 688"/>
                <a:gd name="T2" fmla="*/ 0 w 414"/>
                <a:gd name="T3" fmla="*/ 546 h 688"/>
                <a:gd name="T4" fmla="*/ 0 w 414"/>
                <a:gd name="T5" fmla="*/ 0 h 688"/>
                <a:gd name="T6" fmla="*/ 414 w 414"/>
                <a:gd name="T7" fmla="*/ 140 h 688"/>
                <a:gd name="T8" fmla="*/ 414 w 414"/>
                <a:gd name="T9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688">
                  <a:moveTo>
                    <a:pt x="414" y="688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14" y="140"/>
                  </a:lnTo>
                  <a:lnTo>
                    <a:pt x="414" y="688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9" name="Freeform 8"/>
            <p:cNvSpPr>
              <a:spLocks/>
            </p:cNvSpPr>
            <p:nvPr/>
          </p:nvSpPr>
          <p:spPr bwMode="auto">
            <a:xfrm>
              <a:off x="4302125" y="3883025"/>
              <a:ext cx="1290638" cy="366713"/>
            </a:xfrm>
            <a:custGeom>
              <a:avLst/>
              <a:gdLst>
                <a:gd name="T0" fmla="*/ 654050 w 813"/>
                <a:gd name="T1" fmla="*/ 366713 h 231"/>
                <a:gd name="T2" fmla="*/ 0 w 813"/>
                <a:gd name="T3" fmla="*/ 142875 h 231"/>
                <a:gd name="T4" fmla="*/ 638175 w 813"/>
                <a:gd name="T5" fmla="*/ 0 h 231"/>
                <a:gd name="T6" fmla="*/ 1290638 w 813"/>
                <a:gd name="T7" fmla="*/ 225425 h 231"/>
                <a:gd name="T8" fmla="*/ 654050 w 813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3" h="231">
                  <a:moveTo>
                    <a:pt x="412" y="231"/>
                  </a:moveTo>
                  <a:lnTo>
                    <a:pt x="0" y="90"/>
                  </a:lnTo>
                  <a:lnTo>
                    <a:pt x="402" y="0"/>
                  </a:lnTo>
                  <a:lnTo>
                    <a:pt x="813" y="142"/>
                  </a:lnTo>
                  <a:lnTo>
                    <a:pt x="412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302125" y="4025901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0 w 412"/>
                <a:gd name="T5" fmla="*/ 0 h 496"/>
                <a:gd name="T6" fmla="*/ 412 w 412"/>
                <a:gd name="T7" fmla="*/ 141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0" y="0"/>
                  </a:lnTo>
                  <a:lnTo>
                    <a:pt x="412" y="141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302125" y="2597150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3 w 412"/>
                <a:gd name="T5" fmla="*/ 0 h 496"/>
                <a:gd name="T6" fmla="*/ 412 w 412"/>
                <a:gd name="T7" fmla="*/ 139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3" y="0"/>
                  </a:lnTo>
                  <a:lnTo>
                    <a:pt x="412" y="139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12" name="Freeform 11"/>
            <p:cNvSpPr>
              <a:spLocks/>
            </p:cNvSpPr>
            <p:nvPr/>
          </p:nvSpPr>
          <p:spPr bwMode="auto">
            <a:xfrm>
              <a:off x="4306888" y="1933575"/>
              <a:ext cx="3603625" cy="884238"/>
            </a:xfrm>
            <a:custGeom>
              <a:avLst/>
              <a:gdLst>
                <a:gd name="T0" fmla="*/ 649288 w 2270"/>
                <a:gd name="T1" fmla="*/ 884238 h 557"/>
                <a:gd name="T2" fmla="*/ 0 w 2270"/>
                <a:gd name="T3" fmla="*/ 663575 h 557"/>
                <a:gd name="T4" fmla="*/ 2951163 w 2270"/>
                <a:gd name="T5" fmla="*/ 0 h 557"/>
                <a:gd name="T6" fmla="*/ 3603625 w 2270"/>
                <a:gd name="T7" fmla="*/ 223838 h 557"/>
                <a:gd name="T8" fmla="*/ 649288 w 2270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0" h="557">
                  <a:moveTo>
                    <a:pt x="409" y="557"/>
                  </a:moveTo>
                  <a:lnTo>
                    <a:pt x="0" y="418"/>
                  </a:lnTo>
                  <a:lnTo>
                    <a:pt x="1859" y="0"/>
                  </a:lnTo>
                  <a:lnTo>
                    <a:pt x="2270" y="141"/>
                  </a:lnTo>
                  <a:lnTo>
                    <a:pt x="409" y="557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956175" y="2157413"/>
              <a:ext cx="2954338" cy="2655888"/>
            </a:xfrm>
            <a:custGeom>
              <a:avLst/>
              <a:gdLst>
                <a:gd name="T0" fmla="*/ 1861 w 1861"/>
                <a:gd name="T1" fmla="*/ 0 h 1673"/>
                <a:gd name="T2" fmla="*/ 1861 w 1861"/>
                <a:gd name="T3" fmla="*/ 1257 h 1673"/>
                <a:gd name="T4" fmla="*/ 0 w 1861"/>
                <a:gd name="T5" fmla="*/ 1673 h 1673"/>
                <a:gd name="T6" fmla="*/ 0 w 1861"/>
                <a:gd name="T7" fmla="*/ 1318 h 1673"/>
                <a:gd name="T8" fmla="*/ 404 w 1861"/>
                <a:gd name="T9" fmla="*/ 1229 h 1673"/>
                <a:gd name="T10" fmla="*/ 404 w 1861"/>
                <a:gd name="T11" fmla="*/ 681 h 1673"/>
                <a:gd name="T12" fmla="*/ 0 w 1861"/>
                <a:gd name="T13" fmla="*/ 773 h 1673"/>
                <a:gd name="T14" fmla="*/ 0 w 1861"/>
                <a:gd name="T15" fmla="*/ 416 h 1673"/>
                <a:gd name="T16" fmla="*/ 1861 w 1861"/>
                <a:gd name="T17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1" h="1673">
                  <a:moveTo>
                    <a:pt x="1861" y="0"/>
                  </a:moveTo>
                  <a:lnTo>
                    <a:pt x="1861" y="1257"/>
                  </a:lnTo>
                  <a:lnTo>
                    <a:pt x="0" y="1673"/>
                  </a:lnTo>
                  <a:lnTo>
                    <a:pt x="0" y="1318"/>
                  </a:lnTo>
                  <a:lnTo>
                    <a:pt x="404" y="1229"/>
                  </a:lnTo>
                  <a:lnTo>
                    <a:pt x="404" y="681"/>
                  </a:lnTo>
                  <a:lnTo>
                    <a:pt x="0" y="773"/>
                  </a:lnTo>
                  <a:lnTo>
                    <a:pt x="0" y="416"/>
                  </a:lnTo>
                  <a:lnTo>
                    <a:pt x="186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43E72"/>
                </a:gs>
                <a:gs pos="0">
                  <a:srgbClr val="0560B3"/>
                </a:gs>
              </a:gsLst>
              <a:lin ang="5400000" scaled="0"/>
              <a:tileRect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1028700" y="2798763"/>
            <a:ext cx="3603625" cy="2738437"/>
            <a:chOff x="1028700" y="2798763"/>
            <a:chExt cx="3603626" cy="2738438"/>
          </a:xfrm>
        </p:grpSpPr>
        <p:sp>
          <p:nvSpPr>
            <p:cNvPr id="4104" name="Freeform 13"/>
            <p:cNvSpPr>
              <a:spLocks/>
            </p:cNvSpPr>
            <p:nvPr/>
          </p:nvSpPr>
          <p:spPr bwMode="auto">
            <a:xfrm>
              <a:off x="3343275" y="3219450"/>
              <a:ext cx="1289050" cy="366713"/>
            </a:xfrm>
            <a:custGeom>
              <a:avLst/>
              <a:gdLst>
                <a:gd name="T0" fmla="*/ 647700 w 812"/>
                <a:gd name="T1" fmla="*/ 366713 h 231"/>
                <a:gd name="T2" fmla="*/ 0 w 812"/>
                <a:gd name="T3" fmla="*/ 146050 h 231"/>
                <a:gd name="T4" fmla="*/ 636588 w 812"/>
                <a:gd name="T5" fmla="*/ 0 h 231"/>
                <a:gd name="T6" fmla="*/ 1289050 w 812"/>
                <a:gd name="T7" fmla="*/ 225425 h 231"/>
                <a:gd name="T8" fmla="*/ 647700 w 812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2" h="231">
                  <a:moveTo>
                    <a:pt x="408" y="231"/>
                  </a:moveTo>
                  <a:lnTo>
                    <a:pt x="0" y="92"/>
                  </a:lnTo>
                  <a:lnTo>
                    <a:pt x="401" y="0"/>
                  </a:lnTo>
                  <a:lnTo>
                    <a:pt x="812" y="142"/>
                  </a:lnTo>
                  <a:lnTo>
                    <a:pt x="408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28700" y="3321050"/>
              <a:ext cx="652463" cy="2216151"/>
            </a:xfrm>
            <a:custGeom>
              <a:avLst/>
              <a:gdLst>
                <a:gd name="T0" fmla="*/ 409 w 411"/>
                <a:gd name="T1" fmla="*/ 1396 h 1396"/>
                <a:gd name="T2" fmla="*/ 0 w 411"/>
                <a:gd name="T3" fmla="*/ 1254 h 1396"/>
                <a:gd name="T4" fmla="*/ 0 w 411"/>
                <a:gd name="T5" fmla="*/ 0 h 1396"/>
                <a:gd name="T6" fmla="*/ 411 w 411"/>
                <a:gd name="T7" fmla="*/ 139 h 1396"/>
                <a:gd name="T8" fmla="*/ 409 w 411"/>
                <a:gd name="T9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396">
                  <a:moveTo>
                    <a:pt x="409" y="1396"/>
                  </a:moveTo>
                  <a:lnTo>
                    <a:pt x="0" y="1254"/>
                  </a:lnTo>
                  <a:lnTo>
                    <a:pt x="0" y="0"/>
                  </a:lnTo>
                  <a:lnTo>
                    <a:pt x="411" y="139"/>
                  </a:lnTo>
                  <a:lnTo>
                    <a:pt x="409" y="1396"/>
                  </a:lnTo>
                  <a:close/>
                </a:path>
              </a:pathLst>
            </a:custGeom>
            <a:solidFill>
              <a:srgbClr val="08A7EE"/>
            </a:soli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6" name="Freeform 15"/>
            <p:cNvSpPr>
              <a:spLocks/>
            </p:cNvSpPr>
            <p:nvPr/>
          </p:nvSpPr>
          <p:spPr bwMode="auto">
            <a:xfrm>
              <a:off x="1028700" y="2798763"/>
              <a:ext cx="2967038" cy="742950"/>
            </a:xfrm>
            <a:custGeom>
              <a:avLst/>
              <a:gdLst>
                <a:gd name="T0" fmla="*/ 652463 w 1869"/>
                <a:gd name="T1" fmla="*/ 742950 h 468"/>
                <a:gd name="T2" fmla="*/ 0 w 1869"/>
                <a:gd name="T3" fmla="*/ 522288 h 468"/>
                <a:gd name="T4" fmla="*/ 2314575 w 1869"/>
                <a:gd name="T5" fmla="*/ 0 h 468"/>
                <a:gd name="T6" fmla="*/ 2967038 w 1869"/>
                <a:gd name="T7" fmla="*/ 225425 h 468"/>
                <a:gd name="T8" fmla="*/ 652463 w 1869"/>
                <a:gd name="T9" fmla="*/ 742950 h 4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69" h="468">
                  <a:moveTo>
                    <a:pt x="411" y="468"/>
                  </a:moveTo>
                  <a:lnTo>
                    <a:pt x="0" y="329"/>
                  </a:lnTo>
                  <a:lnTo>
                    <a:pt x="1458" y="0"/>
                  </a:lnTo>
                  <a:lnTo>
                    <a:pt x="1869" y="142"/>
                  </a:lnTo>
                  <a:lnTo>
                    <a:pt x="411" y="468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81163" y="3024188"/>
              <a:ext cx="2951163" cy="2513013"/>
            </a:xfrm>
            <a:custGeom>
              <a:avLst/>
              <a:gdLst>
                <a:gd name="T0" fmla="*/ 1458 w 1859"/>
                <a:gd name="T1" fmla="*/ 0 h 1583"/>
                <a:gd name="T2" fmla="*/ 1458 w 1859"/>
                <a:gd name="T3" fmla="*/ 354 h 1583"/>
                <a:gd name="T4" fmla="*/ 1859 w 1859"/>
                <a:gd name="T5" fmla="*/ 265 h 1583"/>
                <a:gd name="T6" fmla="*/ 1857 w 1859"/>
                <a:gd name="T7" fmla="*/ 810 h 1583"/>
                <a:gd name="T8" fmla="*/ 1455 w 1859"/>
                <a:gd name="T9" fmla="*/ 902 h 1583"/>
                <a:gd name="T10" fmla="*/ 1455 w 1859"/>
                <a:gd name="T11" fmla="*/ 1257 h 1583"/>
                <a:gd name="T12" fmla="*/ 0 w 1859"/>
                <a:gd name="T13" fmla="*/ 1583 h 1583"/>
                <a:gd name="T14" fmla="*/ 0 w 1859"/>
                <a:gd name="T15" fmla="*/ 326 h 1583"/>
                <a:gd name="T16" fmla="*/ 1458 w 1859"/>
                <a:gd name="T17" fmla="*/ 0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9" h="1583">
                  <a:moveTo>
                    <a:pt x="1458" y="0"/>
                  </a:moveTo>
                  <a:lnTo>
                    <a:pt x="1458" y="354"/>
                  </a:lnTo>
                  <a:lnTo>
                    <a:pt x="1859" y="265"/>
                  </a:lnTo>
                  <a:lnTo>
                    <a:pt x="1857" y="810"/>
                  </a:lnTo>
                  <a:lnTo>
                    <a:pt x="1455" y="902"/>
                  </a:lnTo>
                  <a:lnTo>
                    <a:pt x="1455" y="1257"/>
                  </a:lnTo>
                  <a:lnTo>
                    <a:pt x="0" y="1583"/>
                  </a:lnTo>
                  <a:lnTo>
                    <a:pt x="0" y="326"/>
                  </a:lnTo>
                  <a:lnTo>
                    <a:pt x="14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7AB5"/>
                </a:gs>
                <a:gs pos="100000">
                  <a:srgbClr val="08A7EE">
                    <a:lumMod val="100000"/>
                  </a:srgbClr>
                </a:gs>
              </a:gsLst>
              <a:lin ang="16200000" scaled="0"/>
              <a:tileRect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ctr" rotWithShape="0">
                <a:srgbClr val="000000">
                  <a:alpha val="27000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562600" y="2971800"/>
            <a:ext cx="2312988" cy="738664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The PPI’s Construction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95400" y="3505200"/>
            <a:ext cx="2971800" cy="861774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FFFF"/>
                </a:solidFill>
                <a:latin typeface="Arial"/>
              </a:rPr>
              <a:t>PPI FUNDAMENTALS</a:t>
            </a:r>
            <a:endParaRPr lang="en-US" sz="28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143000" y="3016289"/>
            <a:ext cx="3733800" cy="1393825"/>
          </a:xfrm>
        </p:spPr>
        <p:txBody>
          <a:bodyPr>
            <a:normAutofit fontScale="90000"/>
          </a:bodyPr>
          <a:lstStyle/>
          <a:p>
            <a:r>
              <a:rPr lang="en-US" sz="12500" dirty="0" smtClean="0">
                <a:latin typeface="Segoe UI" pitchFamily="34" charset="0"/>
                <a:cs typeface="Segoe UI" pitchFamily="34" charset="0"/>
              </a:rPr>
              <a:t>H</a:t>
            </a:r>
            <a:r>
              <a:rPr lang="en-US" sz="12500" baseline="-25000" dirty="0" smtClean="0">
                <a:latin typeface="Segoe UI" pitchFamily="34" charset="0"/>
                <a:cs typeface="Segoe UI" pitchFamily="34" charset="0"/>
              </a:rPr>
              <a:t>2</a:t>
            </a:r>
            <a:r>
              <a:rPr lang="en-US" sz="12500" dirty="0" smtClean="0">
                <a:latin typeface="Segoe UI" pitchFamily="34" charset="0"/>
                <a:cs typeface="Segoe UI" pitchFamily="34" charset="0"/>
              </a:rPr>
              <a:t>O</a:t>
            </a:r>
            <a:endParaRPr lang="en-US" sz="12500" baseline="-250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4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5" name="Title 7"/>
          <p:cNvSpPr txBox="1">
            <a:spLocks/>
          </p:cNvSpPr>
          <p:nvPr/>
        </p:nvSpPr>
        <p:spPr>
          <a:xfrm>
            <a:off x="457200" y="471527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Construction of the PPI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7586" name="Picture 2" descr="http://blog.timesunion.com/opinion/files/2010/10/1015_WVwatero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025689"/>
            <a:ext cx="4191000" cy="3384511"/>
          </a:xfrm>
          <a:prstGeom prst="rect">
            <a:avLst/>
          </a:prstGeom>
          <a:noFill/>
        </p:spPr>
      </p:pic>
      <p:sp>
        <p:nvSpPr>
          <p:cNvPr id="8" name="Title 7"/>
          <p:cNvSpPr txBox="1">
            <a:spLocks/>
          </p:cNvSpPr>
          <p:nvPr/>
        </p:nvSpPr>
        <p:spPr>
          <a:xfrm>
            <a:off x="609600" y="1111289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Little Change, Big Effect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4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5" name="Title 7"/>
          <p:cNvSpPr txBox="1">
            <a:spLocks/>
          </p:cNvSpPr>
          <p:nvPr/>
        </p:nvSpPr>
        <p:spPr>
          <a:xfrm>
            <a:off x="457200" y="465137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Construction of the PPI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5538" name="Picture 2" descr="Hydrogen Peroxide BP 6%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3050" y="2019299"/>
            <a:ext cx="1809750" cy="3162301"/>
          </a:xfrm>
          <a:prstGeom prst="rect">
            <a:avLst/>
          </a:prstGeom>
          <a:noFill/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143000" y="3009899"/>
            <a:ext cx="3733800" cy="1393825"/>
          </a:xfrm>
        </p:spPr>
        <p:txBody>
          <a:bodyPr>
            <a:normAutofit fontScale="90000"/>
          </a:bodyPr>
          <a:lstStyle/>
          <a:p>
            <a:r>
              <a:rPr lang="en-US" sz="12500" dirty="0" smtClean="0">
                <a:latin typeface="Segoe UI" pitchFamily="34" charset="0"/>
                <a:cs typeface="Segoe UI" pitchFamily="34" charset="0"/>
              </a:rPr>
              <a:t>H</a:t>
            </a:r>
            <a:r>
              <a:rPr lang="en-US" sz="12500" baseline="-25000" dirty="0" smtClean="0">
                <a:latin typeface="Segoe UI" pitchFamily="34" charset="0"/>
                <a:cs typeface="Segoe UI" pitchFamily="34" charset="0"/>
              </a:rPr>
              <a:t>2</a:t>
            </a:r>
            <a:r>
              <a:rPr lang="en-US" sz="12500" dirty="0" smtClean="0">
                <a:latin typeface="Segoe UI" pitchFamily="34" charset="0"/>
                <a:cs typeface="Segoe UI" pitchFamily="34" charset="0"/>
              </a:rPr>
              <a:t>O</a:t>
            </a:r>
            <a:r>
              <a:rPr lang="en-US" sz="12500" baseline="-25000" dirty="0" smtClean="0">
                <a:latin typeface="Segoe UI" pitchFamily="34" charset="0"/>
                <a:cs typeface="Segoe UI" pitchFamily="34" charset="0"/>
              </a:rPr>
              <a:t>2</a:t>
            </a:r>
            <a:endParaRPr lang="en-US" sz="12500" baseline="-250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2" name="Title 7"/>
          <p:cNvSpPr txBox="1">
            <a:spLocks/>
          </p:cNvSpPr>
          <p:nvPr/>
        </p:nvSpPr>
        <p:spPr>
          <a:xfrm>
            <a:off x="609600" y="1111289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Little Change, Big Effect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2234625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Segoe UI" pitchFamily="34" charset="0"/>
                <a:cs typeface="Segoe UI" pitchFamily="34" charset="0"/>
              </a:rPr>
              <a:t>Every PPI has two essential components.</a:t>
            </a:r>
          </a:p>
        </p:txBody>
      </p:sp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4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5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Construction of the PPI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2895600"/>
            <a:ext cx="441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Scorecard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Look-up Tables</a:t>
            </a:r>
          </a:p>
        </p:txBody>
      </p:sp>
      <p:sp>
        <p:nvSpPr>
          <p:cNvPr id="11" name="Title 7"/>
          <p:cNvSpPr txBox="1">
            <a:spLocks/>
          </p:cNvSpPr>
          <p:nvPr/>
        </p:nvSpPr>
        <p:spPr>
          <a:xfrm>
            <a:off x="609600" y="1111289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PPI’s Composition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Progress out of Poverty Index</a:t>
            </a:r>
            <a:r>
              <a:rPr lang="en-US" baseline="30000" smtClean="0"/>
              <a:t>®</a:t>
            </a:r>
            <a:r>
              <a:rPr lang="en-US" smtClean="0"/>
              <a:t> by Grameen Foundation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8153400" cy="4495800"/>
          </a:xfrm>
        </p:spPr>
        <p:txBody>
          <a:bodyPr/>
          <a:lstStyle/>
          <a:p>
            <a:pPr lvl="0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Describe the PPI in the context of social performance management;</a:t>
            </a:r>
          </a:p>
          <a:p>
            <a:pPr lvl="0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Define the PPI</a:t>
            </a:r>
            <a:r>
              <a:rPr lang="en-US" sz="2800" baseline="30000" dirty="0" smtClean="0">
                <a:solidFill>
                  <a:schemeClr val="accent1">
                    <a:lumMod val="75000"/>
                  </a:schemeClr>
                </a:solidFill>
                <a:cs typeface="Arial"/>
              </a:rPr>
              <a:t>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cs typeface="Arial"/>
              </a:rPr>
              <a:t>in terms of purpose, construction, and use;</a:t>
            </a:r>
            <a:endParaRPr lang="en-US" sz="2800" baseline="30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Explain key steps and best practices to implement the PPI; and</a:t>
            </a:r>
          </a:p>
          <a:p>
            <a:pPr lvl="0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Explain key uses, challenges, and benefits of the PPI.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2985555" cy="3769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209800"/>
            <a:ext cx="4481088" cy="297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7"/>
          <p:cNvSpPr txBox="1">
            <a:spLocks/>
          </p:cNvSpPr>
          <p:nvPr/>
        </p:nvSpPr>
        <p:spPr>
          <a:xfrm>
            <a:off x="457200" y="471527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PPI: Uganda Example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10" name="Title 7"/>
          <p:cNvSpPr txBox="1">
            <a:spLocks/>
          </p:cNvSpPr>
          <p:nvPr/>
        </p:nvSpPr>
        <p:spPr>
          <a:xfrm>
            <a:off x="457200" y="471527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PPI: Uganda Example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191000" cy="44958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Sourced from Uganda’s 2009/10 National Household Survey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National household surveys typically have 200 to 1000 indicators from which to assess poverty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Also include reliable statistics on income levels</a:t>
            </a:r>
            <a:endParaRPr lang="en-US" dirty="0">
              <a:solidFill>
                <a:schemeClr val="accent1">
                  <a:lumMod val="75000"/>
                </a:schemeClr>
              </a:solidFill>
              <a:ea typeface="Arial" charset="0"/>
              <a:cs typeface="Arial" charset="0"/>
            </a:endParaRPr>
          </a:p>
        </p:txBody>
      </p:sp>
      <p:pic>
        <p:nvPicPr>
          <p:cNvPr id="130050" name="Picture 2"/>
          <p:cNvPicPr>
            <a:picLocks noGrp="1" noChangeAspect="1" noChangeArrowheads="1"/>
          </p:cNvPicPr>
          <p:nvPr>
            <p:ph sz="quarter"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1" y="1676400"/>
            <a:ext cx="2713142" cy="373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gorithm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33800" y="786825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Myriad Pro"/>
              </a:rPr>
              <a:t>Logistic Regression</a:t>
            </a:r>
            <a:endParaRPr lang="en-US" sz="1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3800" y="2709446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Myriad Pro"/>
              </a:rPr>
              <a:t>15 Indicators</a:t>
            </a:r>
            <a:endParaRPr lang="en-US" sz="16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5200" y="4579203"/>
            <a:ext cx="144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Myriad Pro"/>
              </a:rPr>
              <a:t>Peer Review and Field Testing</a:t>
            </a:r>
            <a:endParaRPr lang="en-US" sz="16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91400" y="45720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10 Indicators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828800" y="1600200"/>
            <a:ext cx="1828800" cy="990600"/>
          </a:xfrm>
          <a:prstGeom prst="straightConnector1">
            <a:avLst/>
          </a:prstGeom>
          <a:ln w="889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953000" y="3200400"/>
            <a:ext cx="2362200" cy="1219200"/>
          </a:xfrm>
          <a:prstGeom prst="straightConnector1">
            <a:avLst/>
          </a:prstGeom>
          <a:ln w="889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85800" y="7620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100 Questions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3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699260"/>
            <a:ext cx="7848600" cy="4315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Peer Review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 variety of stakeholders review the draft PPI scorecard using an electronic form. 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Helps to identify and resolve issues with indicators.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Field Test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To improve the accuracy of scorecard collection by thoroughly testing the PPI scorecard.  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To identify where enumerators may make mistakes so that they may be addressed in training.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Focus groups and observational interviews are conducted. </a:t>
            </a:r>
          </a:p>
          <a:p>
            <a:pPr marL="342900" indent="-342900">
              <a:spcBef>
                <a:spcPct val="20000"/>
              </a:spcBef>
              <a:buClr>
                <a:schemeClr val="accent3"/>
              </a:buClr>
              <a:buSzPct val="80000"/>
              <a:buFont typeface="Wingdings 3" pitchFamily="18" charset="2"/>
              <a:buChar char=""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  <a:ea typeface="Arial" charset="0"/>
              <a:cs typeface="Arial" charset="0"/>
            </a:endParaRPr>
          </a:p>
        </p:txBody>
      </p:sp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6" name="Title 7"/>
          <p:cNvSpPr txBox="1">
            <a:spLocks/>
          </p:cNvSpPr>
          <p:nvPr/>
        </p:nvSpPr>
        <p:spPr>
          <a:xfrm>
            <a:off x="457200" y="5032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Testing the PPI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7"/>
          <p:cNvSpPr txBox="1">
            <a:spLocks/>
          </p:cNvSpPr>
          <p:nvPr/>
        </p:nvSpPr>
        <p:spPr>
          <a:xfrm>
            <a:off x="609600" y="11430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endParaRPr lang="en-US" sz="280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699260"/>
            <a:ext cx="78486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u="sng" dirty="0" smtClean="0">
              <a:solidFill>
                <a:schemeClr val="tx2"/>
              </a:solidFill>
              <a:latin typeface="Myriad Pro" pitchFamily="34" charset="0"/>
            </a:endParaRP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Refer to the PPI Scorecard for Uganda in your workbook on pages 24 and 25.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Break into pairs and conduct the interview. The respondent will pretend to be a client and make up answers for the survey.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Tally scorecard and determine poverty likelihood using the national poverty line.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Record your score.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Switch roles to conduct the interview again.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Average the poverty likelihoods to determine the poverty rate of the “group.”</a:t>
            </a:r>
          </a:p>
          <a:p>
            <a:endParaRPr lang="en-US" sz="2400" b="1" dirty="0" smtClean="0">
              <a:solidFill>
                <a:schemeClr val="tx2"/>
              </a:solidFill>
              <a:latin typeface="Myriad Pro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</a:rPr>
              <a:t>TIME: 15 minutes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6" name="Title 7"/>
          <p:cNvSpPr txBox="1">
            <a:spLocks/>
          </p:cNvSpPr>
          <p:nvPr/>
        </p:nvSpPr>
        <p:spPr>
          <a:xfrm>
            <a:off x="457200" y="5032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Group Exercise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7"/>
          <p:cNvSpPr txBox="1">
            <a:spLocks/>
          </p:cNvSpPr>
          <p:nvPr/>
        </p:nvSpPr>
        <p:spPr>
          <a:xfrm>
            <a:off x="609600" y="11430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Using the PPI Scorecard and Look-up Tables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143000" y="685800"/>
          <a:ext cx="6858000" cy="5029200"/>
        </p:xfrm>
        <a:graphic>
          <a:graphicData uri="http://schemas.openxmlformats.org/presentationml/2006/ole">
            <p:oleObj spid="_x0000_s2050" name="Presentation" r:id="rId4" imgW="356595" imgH="267503" progId="PowerPoint.Show.8">
              <p:embed/>
            </p:oleObj>
          </a:graphicData>
        </a:graphic>
      </p:graphicFrame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4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302125" y="1933575"/>
            <a:ext cx="3608388" cy="2879725"/>
            <a:chOff x="4302125" y="1933575"/>
            <a:chExt cx="3608388" cy="2879726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940300" y="3016250"/>
              <a:ext cx="657225" cy="1092200"/>
            </a:xfrm>
            <a:custGeom>
              <a:avLst/>
              <a:gdLst>
                <a:gd name="T0" fmla="*/ 414 w 414"/>
                <a:gd name="T1" fmla="*/ 688 h 688"/>
                <a:gd name="T2" fmla="*/ 0 w 414"/>
                <a:gd name="T3" fmla="*/ 546 h 688"/>
                <a:gd name="T4" fmla="*/ 0 w 414"/>
                <a:gd name="T5" fmla="*/ 0 h 688"/>
                <a:gd name="T6" fmla="*/ 414 w 414"/>
                <a:gd name="T7" fmla="*/ 140 h 688"/>
                <a:gd name="T8" fmla="*/ 414 w 414"/>
                <a:gd name="T9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688">
                  <a:moveTo>
                    <a:pt x="414" y="688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14" y="140"/>
                  </a:lnTo>
                  <a:lnTo>
                    <a:pt x="414" y="688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9" name="Freeform 8"/>
            <p:cNvSpPr>
              <a:spLocks/>
            </p:cNvSpPr>
            <p:nvPr/>
          </p:nvSpPr>
          <p:spPr bwMode="auto">
            <a:xfrm>
              <a:off x="4302125" y="3883025"/>
              <a:ext cx="1290638" cy="366713"/>
            </a:xfrm>
            <a:custGeom>
              <a:avLst/>
              <a:gdLst>
                <a:gd name="T0" fmla="*/ 654050 w 813"/>
                <a:gd name="T1" fmla="*/ 366713 h 231"/>
                <a:gd name="T2" fmla="*/ 0 w 813"/>
                <a:gd name="T3" fmla="*/ 142875 h 231"/>
                <a:gd name="T4" fmla="*/ 638175 w 813"/>
                <a:gd name="T5" fmla="*/ 0 h 231"/>
                <a:gd name="T6" fmla="*/ 1290638 w 813"/>
                <a:gd name="T7" fmla="*/ 225425 h 231"/>
                <a:gd name="T8" fmla="*/ 654050 w 813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3" h="231">
                  <a:moveTo>
                    <a:pt x="412" y="231"/>
                  </a:moveTo>
                  <a:lnTo>
                    <a:pt x="0" y="90"/>
                  </a:lnTo>
                  <a:lnTo>
                    <a:pt x="402" y="0"/>
                  </a:lnTo>
                  <a:lnTo>
                    <a:pt x="813" y="142"/>
                  </a:lnTo>
                  <a:lnTo>
                    <a:pt x="412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302125" y="4025901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0 w 412"/>
                <a:gd name="T5" fmla="*/ 0 h 496"/>
                <a:gd name="T6" fmla="*/ 412 w 412"/>
                <a:gd name="T7" fmla="*/ 141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0" y="0"/>
                  </a:lnTo>
                  <a:lnTo>
                    <a:pt x="412" y="141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302125" y="2597150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3 w 412"/>
                <a:gd name="T5" fmla="*/ 0 h 496"/>
                <a:gd name="T6" fmla="*/ 412 w 412"/>
                <a:gd name="T7" fmla="*/ 139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3" y="0"/>
                  </a:lnTo>
                  <a:lnTo>
                    <a:pt x="412" y="139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12" name="Freeform 11"/>
            <p:cNvSpPr>
              <a:spLocks/>
            </p:cNvSpPr>
            <p:nvPr/>
          </p:nvSpPr>
          <p:spPr bwMode="auto">
            <a:xfrm>
              <a:off x="4306888" y="1933575"/>
              <a:ext cx="3603625" cy="884238"/>
            </a:xfrm>
            <a:custGeom>
              <a:avLst/>
              <a:gdLst>
                <a:gd name="T0" fmla="*/ 649288 w 2270"/>
                <a:gd name="T1" fmla="*/ 884238 h 557"/>
                <a:gd name="T2" fmla="*/ 0 w 2270"/>
                <a:gd name="T3" fmla="*/ 663575 h 557"/>
                <a:gd name="T4" fmla="*/ 2951163 w 2270"/>
                <a:gd name="T5" fmla="*/ 0 h 557"/>
                <a:gd name="T6" fmla="*/ 3603625 w 2270"/>
                <a:gd name="T7" fmla="*/ 223838 h 557"/>
                <a:gd name="T8" fmla="*/ 649288 w 2270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0" h="557">
                  <a:moveTo>
                    <a:pt x="409" y="557"/>
                  </a:moveTo>
                  <a:lnTo>
                    <a:pt x="0" y="418"/>
                  </a:lnTo>
                  <a:lnTo>
                    <a:pt x="1859" y="0"/>
                  </a:lnTo>
                  <a:lnTo>
                    <a:pt x="2270" y="141"/>
                  </a:lnTo>
                  <a:lnTo>
                    <a:pt x="409" y="557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956175" y="2157413"/>
              <a:ext cx="2954338" cy="2655888"/>
            </a:xfrm>
            <a:custGeom>
              <a:avLst/>
              <a:gdLst>
                <a:gd name="T0" fmla="*/ 1861 w 1861"/>
                <a:gd name="T1" fmla="*/ 0 h 1673"/>
                <a:gd name="T2" fmla="*/ 1861 w 1861"/>
                <a:gd name="T3" fmla="*/ 1257 h 1673"/>
                <a:gd name="T4" fmla="*/ 0 w 1861"/>
                <a:gd name="T5" fmla="*/ 1673 h 1673"/>
                <a:gd name="T6" fmla="*/ 0 w 1861"/>
                <a:gd name="T7" fmla="*/ 1318 h 1673"/>
                <a:gd name="T8" fmla="*/ 404 w 1861"/>
                <a:gd name="T9" fmla="*/ 1229 h 1673"/>
                <a:gd name="T10" fmla="*/ 404 w 1861"/>
                <a:gd name="T11" fmla="*/ 681 h 1673"/>
                <a:gd name="T12" fmla="*/ 0 w 1861"/>
                <a:gd name="T13" fmla="*/ 773 h 1673"/>
                <a:gd name="T14" fmla="*/ 0 w 1861"/>
                <a:gd name="T15" fmla="*/ 416 h 1673"/>
                <a:gd name="T16" fmla="*/ 1861 w 1861"/>
                <a:gd name="T17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1" h="1673">
                  <a:moveTo>
                    <a:pt x="1861" y="0"/>
                  </a:moveTo>
                  <a:lnTo>
                    <a:pt x="1861" y="1257"/>
                  </a:lnTo>
                  <a:lnTo>
                    <a:pt x="0" y="1673"/>
                  </a:lnTo>
                  <a:lnTo>
                    <a:pt x="0" y="1318"/>
                  </a:lnTo>
                  <a:lnTo>
                    <a:pt x="404" y="1229"/>
                  </a:lnTo>
                  <a:lnTo>
                    <a:pt x="404" y="681"/>
                  </a:lnTo>
                  <a:lnTo>
                    <a:pt x="0" y="773"/>
                  </a:lnTo>
                  <a:lnTo>
                    <a:pt x="0" y="416"/>
                  </a:lnTo>
                  <a:lnTo>
                    <a:pt x="186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43E72"/>
                </a:gs>
                <a:gs pos="0">
                  <a:srgbClr val="0560B3"/>
                </a:gs>
              </a:gsLst>
              <a:lin ang="5400000" scaled="0"/>
              <a:tileRect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1028700" y="2798763"/>
            <a:ext cx="3603625" cy="2738437"/>
            <a:chOff x="1028700" y="2798763"/>
            <a:chExt cx="3603626" cy="2738438"/>
          </a:xfrm>
        </p:grpSpPr>
        <p:sp>
          <p:nvSpPr>
            <p:cNvPr id="4104" name="Freeform 13"/>
            <p:cNvSpPr>
              <a:spLocks/>
            </p:cNvSpPr>
            <p:nvPr/>
          </p:nvSpPr>
          <p:spPr bwMode="auto">
            <a:xfrm>
              <a:off x="3343275" y="3219450"/>
              <a:ext cx="1289050" cy="366713"/>
            </a:xfrm>
            <a:custGeom>
              <a:avLst/>
              <a:gdLst>
                <a:gd name="T0" fmla="*/ 647700 w 812"/>
                <a:gd name="T1" fmla="*/ 366713 h 231"/>
                <a:gd name="T2" fmla="*/ 0 w 812"/>
                <a:gd name="T3" fmla="*/ 146050 h 231"/>
                <a:gd name="T4" fmla="*/ 636588 w 812"/>
                <a:gd name="T5" fmla="*/ 0 h 231"/>
                <a:gd name="T6" fmla="*/ 1289050 w 812"/>
                <a:gd name="T7" fmla="*/ 225425 h 231"/>
                <a:gd name="T8" fmla="*/ 647700 w 812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2" h="231">
                  <a:moveTo>
                    <a:pt x="408" y="231"/>
                  </a:moveTo>
                  <a:lnTo>
                    <a:pt x="0" y="92"/>
                  </a:lnTo>
                  <a:lnTo>
                    <a:pt x="401" y="0"/>
                  </a:lnTo>
                  <a:lnTo>
                    <a:pt x="812" y="142"/>
                  </a:lnTo>
                  <a:lnTo>
                    <a:pt x="408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28700" y="3321050"/>
              <a:ext cx="652463" cy="2216151"/>
            </a:xfrm>
            <a:custGeom>
              <a:avLst/>
              <a:gdLst>
                <a:gd name="T0" fmla="*/ 409 w 411"/>
                <a:gd name="T1" fmla="*/ 1396 h 1396"/>
                <a:gd name="T2" fmla="*/ 0 w 411"/>
                <a:gd name="T3" fmla="*/ 1254 h 1396"/>
                <a:gd name="T4" fmla="*/ 0 w 411"/>
                <a:gd name="T5" fmla="*/ 0 h 1396"/>
                <a:gd name="T6" fmla="*/ 411 w 411"/>
                <a:gd name="T7" fmla="*/ 139 h 1396"/>
                <a:gd name="T8" fmla="*/ 409 w 411"/>
                <a:gd name="T9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396">
                  <a:moveTo>
                    <a:pt x="409" y="1396"/>
                  </a:moveTo>
                  <a:lnTo>
                    <a:pt x="0" y="1254"/>
                  </a:lnTo>
                  <a:lnTo>
                    <a:pt x="0" y="0"/>
                  </a:lnTo>
                  <a:lnTo>
                    <a:pt x="411" y="139"/>
                  </a:lnTo>
                  <a:lnTo>
                    <a:pt x="409" y="1396"/>
                  </a:lnTo>
                  <a:close/>
                </a:path>
              </a:pathLst>
            </a:custGeom>
            <a:solidFill>
              <a:srgbClr val="08A7EE"/>
            </a:soli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6" name="Freeform 15"/>
            <p:cNvSpPr>
              <a:spLocks/>
            </p:cNvSpPr>
            <p:nvPr/>
          </p:nvSpPr>
          <p:spPr bwMode="auto">
            <a:xfrm>
              <a:off x="1028700" y="2798763"/>
              <a:ext cx="2967038" cy="742950"/>
            </a:xfrm>
            <a:custGeom>
              <a:avLst/>
              <a:gdLst>
                <a:gd name="T0" fmla="*/ 652463 w 1869"/>
                <a:gd name="T1" fmla="*/ 742950 h 468"/>
                <a:gd name="T2" fmla="*/ 0 w 1869"/>
                <a:gd name="T3" fmla="*/ 522288 h 468"/>
                <a:gd name="T4" fmla="*/ 2314575 w 1869"/>
                <a:gd name="T5" fmla="*/ 0 h 468"/>
                <a:gd name="T6" fmla="*/ 2967038 w 1869"/>
                <a:gd name="T7" fmla="*/ 225425 h 468"/>
                <a:gd name="T8" fmla="*/ 652463 w 1869"/>
                <a:gd name="T9" fmla="*/ 742950 h 4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69" h="468">
                  <a:moveTo>
                    <a:pt x="411" y="468"/>
                  </a:moveTo>
                  <a:lnTo>
                    <a:pt x="0" y="329"/>
                  </a:lnTo>
                  <a:lnTo>
                    <a:pt x="1458" y="0"/>
                  </a:lnTo>
                  <a:lnTo>
                    <a:pt x="1869" y="142"/>
                  </a:lnTo>
                  <a:lnTo>
                    <a:pt x="411" y="468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81163" y="3024188"/>
              <a:ext cx="2951163" cy="2513013"/>
            </a:xfrm>
            <a:custGeom>
              <a:avLst/>
              <a:gdLst>
                <a:gd name="T0" fmla="*/ 1458 w 1859"/>
                <a:gd name="T1" fmla="*/ 0 h 1583"/>
                <a:gd name="T2" fmla="*/ 1458 w 1859"/>
                <a:gd name="T3" fmla="*/ 354 h 1583"/>
                <a:gd name="T4" fmla="*/ 1859 w 1859"/>
                <a:gd name="T5" fmla="*/ 265 h 1583"/>
                <a:gd name="T6" fmla="*/ 1857 w 1859"/>
                <a:gd name="T7" fmla="*/ 810 h 1583"/>
                <a:gd name="T8" fmla="*/ 1455 w 1859"/>
                <a:gd name="T9" fmla="*/ 902 h 1583"/>
                <a:gd name="T10" fmla="*/ 1455 w 1859"/>
                <a:gd name="T11" fmla="*/ 1257 h 1583"/>
                <a:gd name="T12" fmla="*/ 0 w 1859"/>
                <a:gd name="T13" fmla="*/ 1583 h 1583"/>
                <a:gd name="T14" fmla="*/ 0 w 1859"/>
                <a:gd name="T15" fmla="*/ 326 h 1583"/>
                <a:gd name="T16" fmla="*/ 1458 w 1859"/>
                <a:gd name="T17" fmla="*/ 0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9" h="1583">
                  <a:moveTo>
                    <a:pt x="1458" y="0"/>
                  </a:moveTo>
                  <a:lnTo>
                    <a:pt x="1458" y="354"/>
                  </a:lnTo>
                  <a:lnTo>
                    <a:pt x="1859" y="265"/>
                  </a:lnTo>
                  <a:lnTo>
                    <a:pt x="1857" y="810"/>
                  </a:lnTo>
                  <a:lnTo>
                    <a:pt x="1455" y="902"/>
                  </a:lnTo>
                  <a:lnTo>
                    <a:pt x="1455" y="1257"/>
                  </a:lnTo>
                  <a:lnTo>
                    <a:pt x="0" y="1583"/>
                  </a:lnTo>
                  <a:lnTo>
                    <a:pt x="0" y="326"/>
                  </a:lnTo>
                  <a:lnTo>
                    <a:pt x="14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7AB5"/>
                </a:gs>
                <a:gs pos="100000">
                  <a:srgbClr val="08A7EE">
                    <a:lumMod val="100000"/>
                  </a:srgbClr>
                </a:gs>
              </a:gsLst>
              <a:lin ang="16200000" scaled="0"/>
              <a:tileRect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ctr" rotWithShape="0">
                <a:srgbClr val="000000">
                  <a:alpha val="27000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410200" y="2743200"/>
            <a:ext cx="2312988" cy="1107996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PPI Implementation Cycle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95400" y="3505200"/>
            <a:ext cx="2971800" cy="800219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dirty="0" smtClean="0">
                <a:solidFill>
                  <a:srgbClr val="FFFFFF"/>
                </a:solidFill>
                <a:latin typeface="Arial"/>
              </a:rPr>
              <a:t>PPI IMPLEMENTATION</a:t>
            </a:r>
            <a:endParaRPr lang="en-US" sz="2600" b="1" dirty="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4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5" name="Picture 4" descr="PPI Implementation Cyc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483" y="990600"/>
            <a:ext cx="4811035" cy="4953000"/>
          </a:xfrm>
          <a:prstGeom prst="rect">
            <a:avLst/>
          </a:prstGeom>
        </p:spPr>
      </p:pic>
      <p:sp>
        <p:nvSpPr>
          <p:cNvPr id="6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PPI Implementation Cycle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4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5" name="Picture 4" descr="PPI Implementation Cycl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62400" y="990600"/>
            <a:ext cx="1219200" cy="1752600"/>
          </a:xfrm>
          <a:prstGeom prst="rect">
            <a:avLst/>
          </a:prstGeom>
        </p:spPr>
      </p:pic>
      <p:sp>
        <p:nvSpPr>
          <p:cNvPr id="6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PPI Implementation Cycle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895124"/>
            <a:ext cx="8610600" cy="341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Why do you want to use the PPI in the first place? What is your overall objective?  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Who’s involved? Who will be interacting with the PPI? How? What are their needs if they are going to be able to use the tool effectively? 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How will you collect the data? Who will use the survey? Why? When will you collect the data? What are the logistical and operational considerations?</a:t>
            </a:r>
          </a:p>
          <a:p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4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5" name="Picture 4" descr="PPI Implementation Cyc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483" y="990600"/>
            <a:ext cx="4811035" cy="4953000"/>
          </a:xfrm>
          <a:prstGeom prst="rect">
            <a:avLst/>
          </a:prstGeom>
        </p:spPr>
      </p:pic>
      <p:sp>
        <p:nvSpPr>
          <p:cNvPr id="6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PPI Implementation Cycle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0" y="2590800"/>
            <a:ext cx="1676400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667000" y="3886200"/>
            <a:ext cx="213360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419600" y="3886200"/>
            <a:ext cx="213360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48000" y="1905000"/>
            <a:ext cx="838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38200" y="1371600"/>
          <a:ext cx="7391400" cy="4523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9195"/>
                <a:gridCol w="2402205"/>
              </a:tblGrid>
              <a:tr h="18197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Session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Time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188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5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en-US" sz="14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Welcome and Introductions</a:t>
                      </a:r>
                    </a:p>
                    <a:p>
                      <a:pPr marL="0" algn="l" defTabSz="914400" rtl="0" eaLnBrk="1" latinLnBrk="0" hangingPunct="1">
                        <a:buFont typeface="Arial" pitchFamily="34" charset="0"/>
                        <a:buNone/>
                      </a:pPr>
                      <a:endParaRPr lang="en-US" sz="5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en-US" sz="14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PPI Fundamentals</a:t>
                      </a:r>
                    </a:p>
                    <a:p>
                      <a:pPr marL="342900" lvl="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3"/>
                        </a:buClr>
                        <a:buSzPct val="80000"/>
                        <a:buFont typeface="Wingdings 3" pitchFamily="18" charset="2"/>
                        <a:buChar char=""/>
                      </a:pPr>
                      <a:r>
                        <a:rPr lang="en-US" sz="1200" b="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Social Performance and the PPI</a:t>
                      </a:r>
                    </a:p>
                    <a:p>
                      <a:pPr marL="342900" lvl="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3"/>
                        </a:buClr>
                        <a:buSzPct val="80000"/>
                        <a:buFont typeface="Wingdings 3" pitchFamily="18" charset="2"/>
                        <a:buChar char=""/>
                      </a:pPr>
                      <a:r>
                        <a:rPr lang="en-US" sz="1200" b="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PPI: A Measurement and Management Tool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ct val="80000"/>
                        <a:buFont typeface="Wingdings 3" pitchFamily="18" charset="2"/>
                        <a:buNone/>
                        <a:tabLst/>
                        <a:defRPr/>
                      </a:pPr>
                      <a:endParaRPr lang="en-US" sz="5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10:00 – 11:15</a:t>
                      </a:r>
                      <a:endParaRPr lang="en-US" sz="1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19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5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BREAK</a:t>
                      </a:r>
                      <a:endParaRPr lang="en-US" sz="8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5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11:15 – 11:30</a:t>
                      </a:r>
                      <a:endParaRPr lang="en-US" sz="1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67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5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en-US" sz="16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PPI Fundamentals, Continued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ct val="80000"/>
                        <a:buFont typeface="Wingdings 3" pitchFamily="18" charset="2"/>
                        <a:buChar char=""/>
                        <a:tabLst/>
                        <a:defRPr/>
                      </a:pPr>
                      <a:r>
                        <a:rPr lang="en-US" sz="1200" b="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PPI’s Construction</a:t>
                      </a:r>
                    </a:p>
                    <a:p>
                      <a:endParaRPr lang="en-US" sz="500" b="1" i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sz="1400" b="1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PPI</a:t>
                      </a:r>
                      <a:r>
                        <a:rPr lang="en-US" sz="1400" b="1" i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Implementation: Key Steps and Best Practices</a:t>
                      </a:r>
                    </a:p>
                    <a:p>
                      <a:pPr marL="342900" lvl="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3"/>
                        </a:buClr>
                        <a:buSzPct val="80000"/>
                        <a:buFont typeface="Wingdings 3" pitchFamily="18" charset="2"/>
                        <a:buChar char=""/>
                      </a:pPr>
                      <a:r>
                        <a:rPr lang="en-US" sz="1200" b="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PPI Implementation Cycle</a:t>
                      </a:r>
                    </a:p>
                    <a:p>
                      <a:pPr marL="342900" lvl="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3"/>
                        </a:buClr>
                        <a:buSzPct val="80000"/>
                        <a:buFont typeface="Wingdings 3" pitchFamily="18" charset="2"/>
                        <a:buChar char=""/>
                      </a:pPr>
                      <a:r>
                        <a:rPr lang="en-US" sz="1200" b="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PPI Standards of Use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Pct val="80000"/>
                        <a:buFont typeface="Wingdings 3" pitchFamily="18" charset="2"/>
                        <a:buChar char=""/>
                        <a:tabLst/>
                        <a:defRPr/>
                      </a:pPr>
                      <a:endParaRPr lang="en-US" sz="5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11:30 – 01:00</a:t>
                      </a:r>
                      <a:endParaRPr lang="en-US" sz="1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88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5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4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The PPI and Your Organization</a:t>
                      </a:r>
                    </a:p>
                    <a:p>
                      <a:pPr marL="342900" lvl="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3"/>
                        </a:buClr>
                        <a:buSzPct val="80000"/>
                        <a:buFont typeface="Wingdings 3" pitchFamily="18" charset="2"/>
                        <a:buChar char=""/>
                      </a:pPr>
                      <a:r>
                        <a:rPr lang="en-US" sz="1200" b="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Uses, Challenges, and Benefits: Through the Lens of </a:t>
                      </a:r>
                      <a:r>
                        <a:rPr lang="en-US" sz="1200" b="0" kern="1200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Fonkoze</a:t>
                      </a:r>
                      <a:endParaRPr lang="en-US" sz="1200" b="0" kern="120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3"/>
                        </a:buClr>
                        <a:buSzPct val="80000"/>
                        <a:buFont typeface="Wingdings 3" pitchFamily="18" charset="2"/>
                        <a:buChar char=""/>
                      </a:pPr>
                      <a:r>
                        <a:rPr lang="en-US" sz="1200" b="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Next Steps</a:t>
                      </a:r>
                    </a:p>
                    <a:p>
                      <a:endParaRPr lang="en-US" sz="500" b="0" baseline="0" dirty="0" smtClean="0"/>
                    </a:p>
                    <a:p>
                      <a:pPr marL="0" algn="l" defTabSz="914400" rtl="0" eaLnBrk="1" latinLnBrk="0" hangingPunct="1"/>
                      <a:r>
                        <a:rPr lang="en-US" sz="1400" b="1" i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Wrap-up and Close</a:t>
                      </a:r>
                    </a:p>
                  </a:txBody>
                  <a:tcPr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i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01:00 – 02:00</a:t>
                      </a:r>
                      <a:r>
                        <a:rPr lang="en-US" sz="14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en-US" sz="1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Agenda</a:t>
            </a:r>
            <a:endParaRPr lang="en-US" sz="4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smtClean="0"/>
              <a:t>Progress out of Poverty Index</a:t>
            </a:r>
            <a:r>
              <a:rPr lang="en-US" baseline="30000" smtClean="0"/>
              <a:t>®</a:t>
            </a:r>
            <a:r>
              <a:rPr lang="en-US" smtClean="0"/>
              <a:t> by Grameen Foundation</a:t>
            </a:r>
            <a:endParaRPr lang="en-US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302125" y="1933575"/>
            <a:ext cx="3608388" cy="2879725"/>
            <a:chOff x="4302125" y="1933575"/>
            <a:chExt cx="3608388" cy="2879726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940300" y="3016250"/>
              <a:ext cx="657225" cy="1092200"/>
            </a:xfrm>
            <a:custGeom>
              <a:avLst/>
              <a:gdLst>
                <a:gd name="T0" fmla="*/ 414 w 414"/>
                <a:gd name="T1" fmla="*/ 688 h 688"/>
                <a:gd name="T2" fmla="*/ 0 w 414"/>
                <a:gd name="T3" fmla="*/ 546 h 688"/>
                <a:gd name="T4" fmla="*/ 0 w 414"/>
                <a:gd name="T5" fmla="*/ 0 h 688"/>
                <a:gd name="T6" fmla="*/ 414 w 414"/>
                <a:gd name="T7" fmla="*/ 140 h 688"/>
                <a:gd name="T8" fmla="*/ 414 w 414"/>
                <a:gd name="T9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688">
                  <a:moveTo>
                    <a:pt x="414" y="688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14" y="140"/>
                  </a:lnTo>
                  <a:lnTo>
                    <a:pt x="414" y="688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9" name="Freeform 8"/>
            <p:cNvSpPr>
              <a:spLocks/>
            </p:cNvSpPr>
            <p:nvPr/>
          </p:nvSpPr>
          <p:spPr bwMode="auto">
            <a:xfrm>
              <a:off x="4302125" y="3883025"/>
              <a:ext cx="1290638" cy="366713"/>
            </a:xfrm>
            <a:custGeom>
              <a:avLst/>
              <a:gdLst>
                <a:gd name="T0" fmla="*/ 654050 w 813"/>
                <a:gd name="T1" fmla="*/ 366713 h 231"/>
                <a:gd name="T2" fmla="*/ 0 w 813"/>
                <a:gd name="T3" fmla="*/ 142875 h 231"/>
                <a:gd name="T4" fmla="*/ 638175 w 813"/>
                <a:gd name="T5" fmla="*/ 0 h 231"/>
                <a:gd name="T6" fmla="*/ 1290638 w 813"/>
                <a:gd name="T7" fmla="*/ 225425 h 231"/>
                <a:gd name="T8" fmla="*/ 654050 w 813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3" h="231">
                  <a:moveTo>
                    <a:pt x="412" y="231"/>
                  </a:moveTo>
                  <a:lnTo>
                    <a:pt x="0" y="90"/>
                  </a:lnTo>
                  <a:lnTo>
                    <a:pt x="402" y="0"/>
                  </a:lnTo>
                  <a:lnTo>
                    <a:pt x="813" y="142"/>
                  </a:lnTo>
                  <a:lnTo>
                    <a:pt x="412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302125" y="4025901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0 w 412"/>
                <a:gd name="T5" fmla="*/ 0 h 496"/>
                <a:gd name="T6" fmla="*/ 412 w 412"/>
                <a:gd name="T7" fmla="*/ 141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0" y="0"/>
                  </a:lnTo>
                  <a:lnTo>
                    <a:pt x="412" y="141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302125" y="2597150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3 w 412"/>
                <a:gd name="T5" fmla="*/ 0 h 496"/>
                <a:gd name="T6" fmla="*/ 412 w 412"/>
                <a:gd name="T7" fmla="*/ 139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3" y="0"/>
                  </a:lnTo>
                  <a:lnTo>
                    <a:pt x="412" y="139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12" name="Freeform 11"/>
            <p:cNvSpPr>
              <a:spLocks/>
            </p:cNvSpPr>
            <p:nvPr/>
          </p:nvSpPr>
          <p:spPr bwMode="auto">
            <a:xfrm>
              <a:off x="4306888" y="1933575"/>
              <a:ext cx="3603625" cy="884238"/>
            </a:xfrm>
            <a:custGeom>
              <a:avLst/>
              <a:gdLst>
                <a:gd name="T0" fmla="*/ 649288 w 2270"/>
                <a:gd name="T1" fmla="*/ 884238 h 557"/>
                <a:gd name="T2" fmla="*/ 0 w 2270"/>
                <a:gd name="T3" fmla="*/ 663575 h 557"/>
                <a:gd name="T4" fmla="*/ 2951163 w 2270"/>
                <a:gd name="T5" fmla="*/ 0 h 557"/>
                <a:gd name="T6" fmla="*/ 3603625 w 2270"/>
                <a:gd name="T7" fmla="*/ 223838 h 557"/>
                <a:gd name="T8" fmla="*/ 649288 w 2270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0" h="557">
                  <a:moveTo>
                    <a:pt x="409" y="557"/>
                  </a:moveTo>
                  <a:lnTo>
                    <a:pt x="0" y="418"/>
                  </a:lnTo>
                  <a:lnTo>
                    <a:pt x="1859" y="0"/>
                  </a:lnTo>
                  <a:lnTo>
                    <a:pt x="2270" y="141"/>
                  </a:lnTo>
                  <a:lnTo>
                    <a:pt x="409" y="557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956175" y="2157413"/>
              <a:ext cx="2954338" cy="2655888"/>
            </a:xfrm>
            <a:custGeom>
              <a:avLst/>
              <a:gdLst>
                <a:gd name="T0" fmla="*/ 1861 w 1861"/>
                <a:gd name="T1" fmla="*/ 0 h 1673"/>
                <a:gd name="T2" fmla="*/ 1861 w 1861"/>
                <a:gd name="T3" fmla="*/ 1257 h 1673"/>
                <a:gd name="T4" fmla="*/ 0 w 1861"/>
                <a:gd name="T5" fmla="*/ 1673 h 1673"/>
                <a:gd name="T6" fmla="*/ 0 w 1861"/>
                <a:gd name="T7" fmla="*/ 1318 h 1673"/>
                <a:gd name="T8" fmla="*/ 404 w 1861"/>
                <a:gd name="T9" fmla="*/ 1229 h 1673"/>
                <a:gd name="T10" fmla="*/ 404 w 1861"/>
                <a:gd name="T11" fmla="*/ 681 h 1673"/>
                <a:gd name="T12" fmla="*/ 0 w 1861"/>
                <a:gd name="T13" fmla="*/ 773 h 1673"/>
                <a:gd name="T14" fmla="*/ 0 w 1861"/>
                <a:gd name="T15" fmla="*/ 416 h 1673"/>
                <a:gd name="T16" fmla="*/ 1861 w 1861"/>
                <a:gd name="T17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1" h="1673">
                  <a:moveTo>
                    <a:pt x="1861" y="0"/>
                  </a:moveTo>
                  <a:lnTo>
                    <a:pt x="1861" y="1257"/>
                  </a:lnTo>
                  <a:lnTo>
                    <a:pt x="0" y="1673"/>
                  </a:lnTo>
                  <a:lnTo>
                    <a:pt x="0" y="1318"/>
                  </a:lnTo>
                  <a:lnTo>
                    <a:pt x="404" y="1229"/>
                  </a:lnTo>
                  <a:lnTo>
                    <a:pt x="404" y="681"/>
                  </a:lnTo>
                  <a:lnTo>
                    <a:pt x="0" y="773"/>
                  </a:lnTo>
                  <a:lnTo>
                    <a:pt x="0" y="416"/>
                  </a:lnTo>
                  <a:lnTo>
                    <a:pt x="186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43E72"/>
                </a:gs>
                <a:gs pos="0">
                  <a:srgbClr val="0560B3"/>
                </a:gs>
              </a:gsLst>
              <a:lin ang="5400000" scaled="0"/>
              <a:tileRect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1028700" y="2798763"/>
            <a:ext cx="3603625" cy="2738437"/>
            <a:chOff x="1028700" y="2798763"/>
            <a:chExt cx="3603626" cy="2738438"/>
          </a:xfrm>
        </p:grpSpPr>
        <p:sp>
          <p:nvSpPr>
            <p:cNvPr id="4104" name="Freeform 13"/>
            <p:cNvSpPr>
              <a:spLocks/>
            </p:cNvSpPr>
            <p:nvPr/>
          </p:nvSpPr>
          <p:spPr bwMode="auto">
            <a:xfrm>
              <a:off x="3343275" y="3219450"/>
              <a:ext cx="1289050" cy="366713"/>
            </a:xfrm>
            <a:custGeom>
              <a:avLst/>
              <a:gdLst>
                <a:gd name="T0" fmla="*/ 647700 w 812"/>
                <a:gd name="T1" fmla="*/ 366713 h 231"/>
                <a:gd name="T2" fmla="*/ 0 w 812"/>
                <a:gd name="T3" fmla="*/ 146050 h 231"/>
                <a:gd name="T4" fmla="*/ 636588 w 812"/>
                <a:gd name="T5" fmla="*/ 0 h 231"/>
                <a:gd name="T6" fmla="*/ 1289050 w 812"/>
                <a:gd name="T7" fmla="*/ 225425 h 231"/>
                <a:gd name="T8" fmla="*/ 647700 w 812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2" h="231">
                  <a:moveTo>
                    <a:pt x="408" y="231"/>
                  </a:moveTo>
                  <a:lnTo>
                    <a:pt x="0" y="92"/>
                  </a:lnTo>
                  <a:lnTo>
                    <a:pt x="401" y="0"/>
                  </a:lnTo>
                  <a:lnTo>
                    <a:pt x="812" y="142"/>
                  </a:lnTo>
                  <a:lnTo>
                    <a:pt x="408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28700" y="3321050"/>
              <a:ext cx="652463" cy="2216151"/>
            </a:xfrm>
            <a:custGeom>
              <a:avLst/>
              <a:gdLst>
                <a:gd name="T0" fmla="*/ 409 w 411"/>
                <a:gd name="T1" fmla="*/ 1396 h 1396"/>
                <a:gd name="T2" fmla="*/ 0 w 411"/>
                <a:gd name="T3" fmla="*/ 1254 h 1396"/>
                <a:gd name="T4" fmla="*/ 0 w 411"/>
                <a:gd name="T5" fmla="*/ 0 h 1396"/>
                <a:gd name="T6" fmla="*/ 411 w 411"/>
                <a:gd name="T7" fmla="*/ 139 h 1396"/>
                <a:gd name="T8" fmla="*/ 409 w 411"/>
                <a:gd name="T9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396">
                  <a:moveTo>
                    <a:pt x="409" y="1396"/>
                  </a:moveTo>
                  <a:lnTo>
                    <a:pt x="0" y="1254"/>
                  </a:lnTo>
                  <a:lnTo>
                    <a:pt x="0" y="0"/>
                  </a:lnTo>
                  <a:lnTo>
                    <a:pt x="411" y="139"/>
                  </a:lnTo>
                  <a:lnTo>
                    <a:pt x="409" y="1396"/>
                  </a:lnTo>
                  <a:close/>
                </a:path>
              </a:pathLst>
            </a:custGeom>
            <a:solidFill>
              <a:srgbClr val="08A7EE"/>
            </a:soli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6" name="Freeform 15"/>
            <p:cNvSpPr>
              <a:spLocks/>
            </p:cNvSpPr>
            <p:nvPr/>
          </p:nvSpPr>
          <p:spPr bwMode="auto">
            <a:xfrm>
              <a:off x="1028700" y="2798763"/>
              <a:ext cx="2967038" cy="742950"/>
            </a:xfrm>
            <a:custGeom>
              <a:avLst/>
              <a:gdLst>
                <a:gd name="T0" fmla="*/ 652463 w 1869"/>
                <a:gd name="T1" fmla="*/ 742950 h 468"/>
                <a:gd name="T2" fmla="*/ 0 w 1869"/>
                <a:gd name="T3" fmla="*/ 522288 h 468"/>
                <a:gd name="T4" fmla="*/ 2314575 w 1869"/>
                <a:gd name="T5" fmla="*/ 0 h 468"/>
                <a:gd name="T6" fmla="*/ 2967038 w 1869"/>
                <a:gd name="T7" fmla="*/ 225425 h 468"/>
                <a:gd name="T8" fmla="*/ 652463 w 1869"/>
                <a:gd name="T9" fmla="*/ 742950 h 4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69" h="468">
                  <a:moveTo>
                    <a:pt x="411" y="468"/>
                  </a:moveTo>
                  <a:lnTo>
                    <a:pt x="0" y="329"/>
                  </a:lnTo>
                  <a:lnTo>
                    <a:pt x="1458" y="0"/>
                  </a:lnTo>
                  <a:lnTo>
                    <a:pt x="1869" y="142"/>
                  </a:lnTo>
                  <a:lnTo>
                    <a:pt x="411" y="468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81163" y="3024188"/>
              <a:ext cx="2951163" cy="2513013"/>
            </a:xfrm>
            <a:custGeom>
              <a:avLst/>
              <a:gdLst>
                <a:gd name="T0" fmla="*/ 1458 w 1859"/>
                <a:gd name="T1" fmla="*/ 0 h 1583"/>
                <a:gd name="T2" fmla="*/ 1458 w 1859"/>
                <a:gd name="T3" fmla="*/ 354 h 1583"/>
                <a:gd name="T4" fmla="*/ 1859 w 1859"/>
                <a:gd name="T5" fmla="*/ 265 h 1583"/>
                <a:gd name="T6" fmla="*/ 1857 w 1859"/>
                <a:gd name="T7" fmla="*/ 810 h 1583"/>
                <a:gd name="T8" fmla="*/ 1455 w 1859"/>
                <a:gd name="T9" fmla="*/ 902 h 1583"/>
                <a:gd name="T10" fmla="*/ 1455 w 1859"/>
                <a:gd name="T11" fmla="*/ 1257 h 1583"/>
                <a:gd name="T12" fmla="*/ 0 w 1859"/>
                <a:gd name="T13" fmla="*/ 1583 h 1583"/>
                <a:gd name="T14" fmla="*/ 0 w 1859"/>
                <a:gd name="T15" fmla="*/ 326 h 1583"/>
                <a:gd name="T16" fmla="*/ 1458 w 1859"/>
                <a:gd name="T17" fmla="*/ 0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9" h="1583">
                  <a:moveTo>
                    <a:pt x="1458" y="0"/>
                  </a:moveTo>
                  <a:lnTo>
                    <a:pt x="1458" y="354"/>
                  </a:lnTo>
                  <a:lnTo>
                    <a:pt x="1859" y="265"/>
                  </a:lnTo>
                  <a:lnTo>
                    <a:pt x="1857" y="810"/>
                  </a:lnTo>
                  <a:lnTo>
                    <a:pt x="1455" y="902"/>
                  </a:lnTo>
                  <a:lnTo>
                    <a:pt x="1455" y="1257"/>
                  </a:lnTo>
                  <a:lnTo>
                    <a:pt x="0" y="1583"/>
                  </a:lnTo>
                  <a:lnTo>
                    <a:pt x="0" y="326"/>
                  </a:lnTo>
                  <a:lnTo>
                    <a:pt x="14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7AB5"/>
                </a:gs>
                <a:gs pos="100000">
                  <a:srgbClr val="08A7EE">
                    <a:lumMod val="100000"/>
                  </a:srgbClr>
                </a:gs>
              </a:gsLst>
              <a:lin ang="16200000" scaled="0"/>
              <a:tileRect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ctr" rotWithShape="0">
                <a:srgbClr val="000000">
                  <a:alpha val="27000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410200" y="2743200"/>
            <a:ext cx="2541588" cy="1107996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PPI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Standards of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 Use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3505200"/>
            <a:ext cx="2971800" cy="800219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dirty="0" smtClean="0">
                <a:solidFill>
                  <a:srgbClr val="FFFFFF"/>
                </a:solidFill>
                <a:latin typeface="Arial"/>
              </a:rPr>
              <a:t>PPI IMPLEMENTATION</a:t>
            </a:r>
            <a:endParaRPr lang="en-US" sz="2600" b="1" dirty="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106912"/>
            <a:ext cx="7848600" cy="349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Refer to Basic Standards of Use in your workbook.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For each standard, indicate to which stage(s) of the PPI Implementation Cycle the standard best applies. 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Be prepared to share your work with the group.</a:t>
            </a:r>
          </a:p>
          <a:p>
            <a:endParaRPr lang="en-US" sz="2400" b="1" dirty="0" smtClean="0">
              <a:solidFill>
                <a:schemeClr val="tx2"/>
              </a:solidFill>
              <a:latin typeface="Myriad Pro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</a:rPr>
              <a:t>TIME: 5 minutes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6" name="Title 7"/>
          <p:cNvSpPr txBox="1">
            <a:spLocks/>
          </p:cNvSpPr>
          <p:nvPr/>
        </p:nvSpPr>
        <p:spPr>
          <a:xfrm>
            <a:off x="457200" y="5032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Individual Exercise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7"/>
          <p:cNvSpPr txBox="1">
            <a:spLocks/>
          </p:cNvSpPr>
          <p:nvPr/>
        </p:nvSpPr>
        <p:spPr>
          <a:xfrm>
            <a:off x="609600" y="11430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PPI Implementation Cycle and Basic Standards of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I_Certification_Stamp_Final (1)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819400" y="1981200"/>
            <a:ext cx="3404410" cy="3276600"/>
          </a:xfrm>
          <a:prstGeom prst="rect">
            <a:avLst/>
          </a:prstGeom>
        </p:spPr>
      </p:pic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8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PPI Certification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143000" y="609600"/>
          <a:ext cx="6858000" cy="5029200"/>
        </p:xfrm>
        <a:graphic>
          <a:graphicData uri="http://schemas.openxmlformats.org/presentationml/2006/ole">
            <p:oleObj spid="_x0000_s10242" name="Presentation" r:id="rId4" imgW="270595" imgH="202610" progId="PowerPoint.Show.8">
              <p:embed/>
            </p:oleObj>
          </a:graphicData>
        </a:graphic>
      </p:graphicFrame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4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302125" y="1933575"/>
            <a:ext cx="3608388" cy="2879725"/>
            <a:chOff x="4302125" y="1933575"/>
            <a:chExt cx="3608388" cy="2879726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940300" y="3016250"/>
              <a:ext cx="657225" cy="1092200"/>
            </a:xfrm>
            <a:custGeom>
              <a:avLst/>
              <a:gdLst>
                <a:gd name="T0" fmla="*/ 414 w 414"/>
                <a:gd name="T1" fmla="*/ 688 h 688"/>
                <a:gd name="T2" fmla="*/ 0 w 414"/>
                <a:gd name="T3" fmla="*/ 546 h 688"/>
                <a:gd name="T4" fmla="*/ 0 w 414"/>
                <a:gd name="T5" fmla="*/ 0 h 688"/>
                <a:gd name="T6" fmla="*/ 414 w 414"/>
                <a:gd name="T7" fmla="*/ 140 h 688"/>
                <a:gd name="T8" fmla="*/ 414 w 414"/>
                <a:gd name="T9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688">
                  <a:moveTo>
                    <a:pt x="414" y="688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14" y="140"/>
                  </a:lnTo>
                  <a:lnTo>
                    <a:pt x="414" y="688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9" name="Freeform 8"/>
            <p:cNvSpPr>
              <a:spLocks/>
            </p:cNvSpPr>
            <p:nvPr/>
          </p:nvSpPr>
          <p:spPr bwMode="auto">
            <a:xfrm>
              <a:off x="4302125" y="3883025"/>
              <a:ext cx="1290638" cy="366713"/>
            </a:xfrm>
            <a:custGeom>
              <a:avLst/>
              <a:gdLst>
                <a:gd name="T0" fmla="*/ 654050 w 813"/>
                <a:gd name="T1" fmla="*/ 366713 h 231"/>
                <a:gd name="T2" fmla="*/ 0 w 813"/>
                <a:gd name="T3" fmla="*/ 142875 h 231"/>
                <a:gd name="T4" fmla="*/ 638175 w 813"/>
                <a:gd name="T5" fmla="*/ 0 h 231"/>
                <a:gd name="T6" fmla="*/ 1290638 w 813"/>
                <a:gd name="T7" fmla="*/ 225425 h 231"/>
                <a:gd name="T8" fmla="*/ 654050 w 813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3" h="231">
                  <a:moveTo>
                    <a:pt x="412" y="231"/>
                  </a:moveTo>
                  <a:lnTo>
                    <a:pt x="0" y="90"/>
                  </a:lnTo>
                  <a:lnTo>
                    <a:pt x="402" y="0"/>
                  </a:lnTo>
                  <a:lnTo>
                    <a:pt x="813" y="142"/>
                  </a:lnTo>
                  <a:lnTo>
                    <a:pt x="412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302125" y="4025901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0 w 412"/>
                <a:gd name="T5" fmla="*/ 0 h 496"/>
                <a:gd name="T6" fmla="*/ 412 w 412"/>
                <a:gd name="T7" fmla="*/ 141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0" y="0"/>
                  </a:lnTo>
                  <a:lnTo>
                    <a:pt x="412" y="141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302125" y="2597150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3 w 412"/>
                <a:gd name="T5" fmla="*/ 0 h 496"/>
                <a:gd name="T6" fmla="*/ 412 w 412"/>
                <a:gd name="T7" fmla="*/ 139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3" y="0"/>
                  </a:lnTo>
                  <a:lnTo>
                    <a:pt x="412" y="139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12" name="Freeform 11"/>
            <p:cNvSpPr>
              <a:spLocks/>
            </p:cNvSpPr>
            <p:nvPr/>
          </p:nvSpPr>
          <p:spPr bwMode="auto">
            <a:xfrm>
              <a:off x="4306888" y="1933575"/>
              <a:ext cx="3603625" cy="884238"/>
            </a:xfrm>
            <a:custGeom>
              <a:avLst/>
              <a:gdLst>
                <a:gd name="T0" fmla="*/ 649288 w 2270"/>
                <a:gd name="T1" fmla="*/ 884238 h 557"/>
                <a:gd name="T2" fmla="*/ 0 w 2270"/>
                <a:gd name="T3" fmla="*/ 663575 h 557"/>
                <a:gd name="T4" fmla="*/ 2951163 w 2270"/>
                <a:gd name="T5" fmla="*/ 0 h 557"/>
                <a:gd name="T6" fmla="*/ 3603625 w 2270"/>
                <a:gd name="T7" fmla="*/ 223838 h 557"/>
                <a:gd name="T8" fmla="*/ 649288 w 2270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0" h="557">
                  <a:moveTo>
                    <a:pt x="409" y="557"/>
                  </a:moveTo>
                  <a:lnTo>
                    <a:pt x="0" y="418"/>
                  </a:lnTo>
                  <a:lnTo>
                    <a:pt x="1859" y="0"/>
                  </a:lnTo>
                  <a:lnTo>
                    <a:pt x="2270" y="141"/>
                  </a:lnTo>
                  <a:lnTo>
                    <a:pt x="409" y="557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956175" y="2157413"/>
              <a:ext cx="2954338" cy="2655888"/>
            </a:xfrm>
            <a:custGeom>
              <a:avLst/>
              <a:gdLst>
                <a:gd name="T0" fmla="*/ 1861 w 1861"/>
                <a:gd name="T1" fmla="*/ 0 h 1673"/>
                <a:gd name="T2" fmla="*/ 1861 w 1861"/>
                <a:gd name="T3" fmla="*/ 1257 h 1673"/>
                <a:gd name="T4" fmla="*/ 0 w 1861"/>
                <a:gd name="T5" fmla="*/ 1673 h 1673"/>
                <a:gd name="T6" fmla="*/ 0 w 1861"/>
                <a:gd name="T7" fmla="*/ 1318 h 1673"/>
                <a:gd name="T8" fmla="*/ 404 w 1861"/>
                <a:gd name="T9" fmla="*/ 1229 h 1673"/>
                <a:gd name="T10" fmla="*/ 404 w 1861"/>
                <a:gd name="T11" fmla="*/ 681 h 1673"/>
                <a:gd name="T12" fmla="*/ 0 w 1861"/>
                <a:gd name="T13" fmla="*/ 773 h 1673"/>
                <a:gd name="T14" fmla="*/ 0 w 1861"/>
                <a:gd name="T15" fmla="*/ 416 h 1673"/>
                <a:gd name="T16" fmla="*/ 1861 w 1861"/>
                <a:gd name="T17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1" h="1673">
                  <a:moveTo>
                    <a:pt x="1861" y="0"/>
                  </a:moveTo>
                  <a:lnTo>
                    <a:pt x="1861" y="1257"/>
                  </a:lnTo>
                  <a:lnTo>
                    <a:pt x="0" y="1673"/>
                  </a:lnTo>
                  <a:lnTo>
                    <a:pt x="0" y="1318"/>
                  </a:lnTo>
                  <a:lnTo>
                    <a:pt x="404" y="1229"/>
                  </a:lnTo>
                  <a:lnTo>
                    <a:pt x="404" y="681"/>
                  </a:lnTo>
                  <a:lnTo>
                    <a:pt x="0" y="773"/>
                  </a:lnTo>
                  <a:lnTo>
                    <a:pt x="0" y="416"/>
                  </a:lnTo>
                  <a:lnTo>
                    <a:pt x="186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43E72"/>
                </a:gs>
                <a:gs pos="0">
                  <a:srgbClr val="0560B3"/>
                </a:gs>
              </a:gsLst>
              <a:lin ang="5400000" scaled="0"/>
              <a:tileRect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1028700" y="2798763"/>
            <a:ext cx="3603625" cy="2738437"/>
            <a:chOff x="1028700" y="2798763"/>
            <a:chExt cx="3603626" cy="2738438"/>
          </a:xfrm>
        </p:grpSpPr>
        <p:sp>
          <p:nvSpPr>
            <p:cNvPr id="4104" name="Freeform 13"/>
            <p:cNvSpPr>
              <a:spLocks/>
            </p:cNvSpPr>
            <p:nvPr/>
          </p:nvSpPr>
          <p:spPr bwMode="auto">
            <a:xfrm>
              <a:off x="3343275" y="3219450"/>
              <a:ext cx="1289050" cy="366713"/>
            </a:xfrm>
            <a:custGeom>
              <a:avLst/>
              <a:gdLst>
                <a:gd name="T0" fmla="*/ 647700 w 812"/>
                <a:gd name="T1" fmla="*/ 366713 h 231"/>
                <a:gd name="T2" fmla="*/ 0 w 812"/>
                <a:gd name="T3" fmla="*/ 146050 h 231"/>
                <a:gd name="T4" fmla="*/ 636588 w 812"/>
                <a:gd name="T5" fmla="*/ 0 h 231"/>
                <a:gd name="T6" fmla="*/ 1289050 w 812"/>
                <a:gd name="T7" fmla="*/ 225425 h 231"/>
                <a:gd name="T8" fmla="*/ 647700 w 812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2" h="231">
                  <a:moveTo>
                    <a:pt x="408" y="231"/>
                  </a:moveTo>
                  <a:lnTo>
                    <a:pt x="0" y="92"/>
                  </a:lnTo>
                  <a:lnTo>
                    <a:pt x="401" y="0"/>
                  </a:lnTo>
                  <a:lnTo>
                    <a:pt x="812" y="142"/>
                  </a:lnTo>
                  <a:lnTo>
                    <a:pt x="408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28700" y="3321050"/>
              <a:ext cx="652463" cy="2216151"/>
            </a:xfrm>
            <a:custGeom>
              <a:avLst/>
              <a:gdLst>
                <a:gd name="T0" fmla="*/ 409 w 411"/>
                <a:gd name="T1" fmla="*/ 1396 h 1396"/>
                <a:gd name="T2" fmla="*/ 0 w 411"/>
                <a:gd name="T3" fmla="*/ 1254 h 1396"/>
                <a:gd name="T4" fmla="*/ 0 w 411"/>
                <a:gd name="T5" fmla="*/ 0 h 1396"/>
                <a:gd name="T6" fmla="*/ 411 w 411"/>
                <a:gd name="T7" fmla="*/ 139 h 1396"/>
                <a:gd name="T8" fmla="*/ 409 w 411"/>
                <a:gd name="T9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396">
                  <a:moveTo>
                    <a:pt x="409" y="1396"/>
                  </a:moveTo>
                  <a:lnTo>
                    <a:pt x="0" y="1254"/>
                  </a:lnTo>
                  <a:lnTo>
                    <a:pt x="0" y="0"/>
                  </a:lnTo>
                  <a:lnTo>
                    <a:pt x="411" y="139"/>
                  </a:lnTo>
                  <a:lnTo>
                    <a:pt x="409" y="1396"/>
                  </a:lnTo>
                  <a:close/>
                </a:path>
              </a:pathLst>
            </a:custGeom>
            <a:solidFill>
              <a:srgbClr val="08A7EE"/>
            </a:soli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6" name="Freeform 15"/>
            <p:cNvSpPr>
              <a:spLocks/>
            </p:cNvSpPr>
            <p:nvPr/>
          </p:nvSpPr>
          <p:spPr bwMode="auto">
            <a:xfrm>
              <a:off x="1028700" y="2798763"/>
              <a:ext cx="2967038" cy="742950"/>
            </a:xfrm>
            <a:custGeom>
              <a:avLst/>
              <a:gdLst>
                <a:gd name="T0" fmla="*/ 652463 w 1869"/>
                <a:gd name="T1" fmla="*/ 742950 h 468"/>
                <a:gd name="T2" fmla="*/ 0 w 1869"/>
                <a:gd name="T3" fmla="*/ 522288 h 468"/>
                <a:gd name="T4" fmla="*/ 2314575 w 1869"/>
                <a:gd name="T5" fmla="*/ 0 h 468"/>
                <a:gd name="T6" fmla="*/ 2967038 w 1869"/>
                <a:gd name="T7" fmla="*/ 225425 h 468"/>
                <a:gd name="T8" fmla="*/ 652463 w 1869"/>
                <a:gd name="T9" fmla="*/ 742950 h 4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69" h="468">
                  <a:moveTo>
                    <a:pt x="411" y="468"/>
                  </a:moveTo>
                  <a:lnTo>
                    <a:pt x="0" y="329"/>
                  </a:lnTo>
                  <a:lnTo>
                    <a:pt x="1458" y="0"/>
                  </a:lnTo>
                  <a:lnTo>
                    <a:pt x="1869" y="142"/>
                  </a:lnTo>
                  <a:lnTo>
                    <a:pt x="411" y="468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81163" y="3024188"/>
              <a:ext cx="2951163" cy="2513013"/>
            </a:xfrm>
            <a:custGeom>
              <a:avLst/>
              <a:gdLst>
                <a:gd name="T0" fmla="*/ 1458 w 1859"/>
                <a:gd name="T1" fmla="*/ 0 h 1583"/>
                <a:gd name="T2" fmla="*/ 1458 w 1859"/>
                <a:gd name="T3" fmla="*/ 354 h 1583"/>
                <a:gd name="T4" fmla="*/ 1859 w 1859"/>
                <a:gd name="T5" fmla="*/ 265 h 1583"/>
                <a:gd name="T6" fmla="*/ 1857 w 1859"/>
                <a:gd name="T7" fmla="*/ 810 h 1583"/>
                <a:gd name="T8" fmla="*/ 1455 w 1859"/>
                <a:gd name="T9" fmla="*/ 902 h 1583"/>
                <a:gd name="T10" fmla="*/ 1455 w 1859"/>
                <a:gd name="T11" fmla="*/ 1257 h 1583"/>
                <a:gd name="T12" fmla="*/ 0 w 1859"/>
                <a:gd name="T13" fmla="*/ 1583 h 1583"/>
                <a:gd name="T14" fmla="*/ 0 w 1859"/>
                <a:gd name="T15" fmla="*/ 326 h 1583"/>
                <a:gd name="T16" fmla="*/ 1458 w 1859"/>
                <a:gd name="T17" fmla="*/ 0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9" h="1583">
                  <a:moveTo>
                    <a:pt x="1458" y="0"/>
                  </a:moveTo>
                  <a:lnTo>
                    <a:pt x="1458" y="354"/>
                  </a:lnTo>
                  <a:lnTo>
                    <a:pt x="1859" y="265"/>
                  </a:lnTo>
                  <a:lnTo>
                    <a:pt x="1857" y="810"/>
                  </a:lnTo>
                  <a:lnTo>
                    <a:pt x="1455" y="902"/>
                  </a:lnTo>
                  <a:lnTo>
                    <a:pt x="1455" y="1257"/>
                  </a:lnTo>
                  <a:lnTo>
                    <a:pt x="0" y="1583"/>
                  </a:lnTo>
                  <a:lnTo>
                    <a:pt x="0" y="326"/>
                  </a:lnTo>
                  <a:lnTo>
                    <a:pt x="14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7AB5"/>
                </a:gs>
                <a:gs pos="100000">
                  <a:srgbClr val="08A7EE">
                    <a:lumMod val="100000"/>
                  </a:srgbClr>
                </a:gs>
              </a:gsLst>
              <a:lin ang="16200000" scaled="0"/>
              <a:tileRect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ctr" rotWithShape="0">
                <a:srgbClr val="000000">
                  <a:alpha val="27000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410200" y="2514600"/>
            <a:ext cx="2541588" cy="1846659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Uses, Challenges, and Benefits: </a:t>
            </a:r>
            <a:r>
              <a:rPr lang="en-US" sz="2400" b="1" dirty="0" err="1" smtClean="0">
                <a:solidFill>
                  <a:srgbClr val="FFFFFF"/>
                </a:solidFill>
                <a:latin typeface="Arial"/>
              </a:rPr>
              <a:t>Fonkoze</a:t>
            </a: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 Case Study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0600" y="3581400"/>
            <a:ext cx="3200400" cy="1292662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FFFF"/>
                </a:solidFill>
                <a:latin typeface="Arial"/>
              </a:rPr>
              <a:t>THE PPI AND YOUR ORGANIZATION</a:t>
            </a:r>
            <a:endParaRPr lang="en-US" sz="28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3.bp.blogspot.com/-eXgkuACugG4/TglRrCvPayI/AAAAAAAABes/oSVIRqbMtUc/s1600/Fonkoze-Women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32090" y="1371600"/>
            <a:ext cx="4479820" cy="3048000"/>
          </a:xfrm>
          <a:prstGeom prst="rect">
            <a:avLst/>
          </a:prstGeom>
          <a:noFill/>
        </p:spPr>
      </p:pic>
      <p:pic>
        <p:nvPicPr>
          <p:cNvPr id="4" name="Picture 12" descr="https://www.groundspring.org/org_logos/Fonkoze_Logo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19800" y="3429000"/>
            <a:ext cx="666750" cy="666750"/>
          </a:xfrm>
          <a:prstGeom prst="rect">
            <a:avLst/>
          </a:prstGeom>
          <a:noFill/>
        </p:spPr>
      </p:pic>
      <p:pic>
        <p:nvPicPr>
          <p:cNvPr id="7" name="Picture 6" descr="play.png">
            <a:hlinkClick r:id="rId5"/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86200" y="4495800"/>
            <a:ext cx="1447800" cy="1447800"/>
          </a:xfrm>
          <a:prstGeom prst="rect">
            <a:avLst/>
          </a:prstGeom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10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Video: Fonkoze’s use of the PPI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nkoze_PPI_Mini_Case_Study_EN_Page_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24400" y="1524000"/>
            <a:ext cx="3179617" cy="4114800"/>
          </a:xfrm>
          <a:prstGeom prst="rect">
            <a:avLst/>
          </a:prstGeom>
          <a:ln w="3175">
            <a:solidFill>
              <a:schemeClr val="bg2">
                <a:lumMod val="50000"/>
              </a:schemeClr>
            </a:solidFill>
          </a:ln>
        </p:spPr>
      </p:pic>
      <p:pic>
        <p:nvPicPr>
          <p:cNvPr id="3" name="Picture 2" descr="Fonkoze_Case_Study_EN_Page_0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86757" y="1524000"/>
            <a:ext cx="3180443" cy="4114800"/>
          </a:xfrm>
          <a:prstGeom prst="rect">
            <a:avLst/>
          </a:prstGeom>
          <a:ln w="3175">
            <a:solidFill>
              <a:schemeClr val="bg2">
                <a:lumMod val="50000"/>
              </a:schemeClr>
            </a:solidFill>
          </a:ln>
        </p:spPr>
      </p:pic>
      <p:sp>
        <p:nvSpPr>
          <p:cNvPr id="5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8" name="Title 7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PPI: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Uses, Challenges and Benefits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609600" y="9144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Through the Lens of </a:t>
            </a:r>
            <a:r>
              <a:rPr lang="en-US" sz="240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Fonkoze</a:t>
            </a:r>
            <a:endParaRPr lang="en-US" sz="240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106912"/>
            <a:ext cx="7848600" cy="349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Refer to the </a:t>
            </a:r>
            <a:r>
              <a:rPr lang="en-US" sz="2700" dirty="0" err="1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Fonkoze</a:t>
            </a: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 exercise in your workbook on page 36.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In groups of 3 to 4, discuss and answer the questions on the Worksheet.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Be prepared to share your work with the group Conduct interview.</a:t>
            </a:r>
          </a:p>
          <a:p>
            <a:pPr algn="ctr"/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Myriad Pro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</a:rPr>
              <a:t>TIME: 10 minutes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6" name="Title 7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Group Exercise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7"/>
          <p:cNvSpPr txBox="1">
            <a:spLocks/>
          </p:cNvSpPr>
          <p:nvPr/>
        </p:nvSpPr>
        <p:spPr>
          <a:xfrm>
            <a:off x="609600" y="9144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Using Fonkoze’s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4302125" y="1933575"/>
            <a:ext cx="3608388" cy="2879725"/>
            <a:chOff x="4302125" y="1933575"/>
            <a:chExt cx="3608388" cy="2879726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940300" y="3016250"/>
              <a:ext cx="657225" cy="1092200"/>
            </a:xfrm>
            <a:custGeom>
              <a:avLst/>
              <a:gdLst>
                <a:gd name="T0" fmla="*/ 414 w 414"/>
                <a:gd name="T1" fmla="*/ 688 h 688"/>
                <a:gd name="T2" fmla="*/ 0 w 414"/>
                <a:gd name="T3" fmla="*/ 546 h 688"/>
                <a:gd name="T4" fmla="*/ 0 w 414"/>
                <a:gd name="T5" fmla="*/ 0 h 688"/>
                <a:gd name="T6" fmla="*/ 414 w 414"/>
                <a:gd name="T7" fmla="*/ 140 h 688"/>
                <a:gd name="T8" fmla="*/ 414 w 414"/>
                <a:gd name="T9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688">
                  <a:moveTo>
                    <a:pt x="414" y="688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14" y="140"/>
                  </a:lnTo>
                  <a:lnTo>
                    <a:pt x="414" y="688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9" name="Freeform 8"/>
            <p:cNvSpPr>
              <a:spLocks/>
            </p:cNvSpPr>
            <p:nvPr/>
          </p:nvSpPr>
          <p:spPr bwMode="auto">
            <a:xfrm>
              <a:off x="4302125" y="3883025"/>
              <a:ext cx="1290638" cy="366713"/>
            </a:xfrm>
            <a:custGeom>
              <a:avLst/>
              <a:gdLst>
                <a:gd name="T0" fmla="*/ 654050 w 813"/>
                <a:gd name="T1" fmla="*/ 366713 h 231"/>
                <a:gd name="T2" fmla="*/ 0 w 813"/>
                <a:gd name="T3" fmla="*/ 142875 h 231"/>
                <a:gd name="T4" fmla="*/ 638175 w 813"/>
                <a:gd name="T5" fmla="*/ 0 h 231"/>
                <a:gd name="T6" fmla="*/ 1290638 w 813"/>
                <a:gd name="T7" fmla="*/ 225425 h 231"/>
                <a:gd name="T8" fmla="*/ 654050 w 813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3" h="231">
                  <a:moveTo>
                    <a:pt x="412" y="231"/>
                  </a:moveTo>
                  <a:lnTo>
                    <a:pt x="0" y="90"/>
                  </a:lnTo>
                  <a:lnTo>
                    <a:pt x="402" y="0"/>
                  </a:lnTo>
                  <a:lnTo>
                    <a:pt x="813" y="142"/>
                  </a:lnTo>
                  <a:lnTo>
                    <a:pt x="412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302125" y="4025901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0 w 412"/>
                <a:gd name="T5" fmla="*/ 0 h 496"/>
                <a:gd name="T6" fmla="*/ 412 w 412"/>
                <a:gd name="T7" fmla="*/ 141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0" y="0"/>
                  </a:lnTo>
                  <a:lnTo>
                    <a:pt x="412" y="141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302125" y="2597150"/>
              <a:ext cx="654050" cy="787400"/>
            </a:xfrm>
            <a:custGeom>
              <a:avLst/>
              <a:gdLst>
                <a:gd name="T0" fmla="*/ 412 w 412"/>
                <a:gd name="T1" fmla="*/ 496 h 496"/>
                <a:gd name="T2" fmla="*/ 0 w 412"/>
                <a:gd name="T3" fmla="*/ 354 h 496"/>
                <a:gd name="T4" fmla="*/ 3 w 412"/>
                <a:gd name="T5" fmla="*/ 0 h 496"/>
                <a:gd name="T6" fmla="*/ 412 w 412"/>
                <a:gd name="T7" fmla="*/ 139 h 496"/>
                <a:gd name="T8" fmla="*/ 412 w 412"/>
                <a:gd name="T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96">
                  <a:moveTo>
                    <a:pt x="412" y="496"/>
                  </a:moveTo>
                  <a:lnTo>
                    <a:pt x="0" y="354"/>
                  </a:lnTo>
                  <a:lnTo>
                    <a:pt x="3" y="0"/>
                  </a:lnTo>
                  <a:lnTo>
                    <a:pt x="412" y="139"/>
                  </a:lnTo>
                  <a:lnTo>
                    <a:pt x="412" y="496"/>
                  </a:lnTo>
                  <a:close/>
                </a:path>
              </a:pathLst>
            </a:custGeom>
            <a:solidFill>
              <a:srgbClr val="0560B3"/>
            </a:soli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12" name="Freeform 11"/>
            <p:cNvSpPr>
              <a:spLocks/>
            </p:cNvSpPr>
            <p:nvPr/>
          </p:nvSpPr>
          <p:spPr bwMode="auto">
            <a:xfrm>
              <a:off x="4306888" y="1933575"/>
              <a:ext cx="3603625" cy="884238"/>
            </a:xfrm>
            <a:custGeom>
              <a:avLst/>
              <a:gdLst>
                <a:gd name="T0" fmla="*/ 649288 w 2270"/>
                <a:gd name="T1" fmla="*/ 884238 h 557"/>
                <a:gd name="T2" fmla="*/ 0 w 2270"/>
                <a:gd name="T3" fmla="*/ 663575 h 557"/>
                <a:gd name="T4" fmla="*/ 2951163 w 2270"/>
                <a:gd name="T5" fmla="*/ 0 h 557"/>
                <a:gd name="T6" fmla="*/ 3603625 w 2270"/>
                <a:gd name="T7" fmla="*/ 223838 h 557"/>
                <a:gd name="T8" fmla="*/ 649288 w 2270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0" h="557">
                  <a:moveTo>
                    <a:pt x="409" y="557"/>
                  </a:moveTo>
                  <a:lnTo>
                    <a:pt x="0" y="418"/>
                  </a:lnTo>
                  <a:lnTo>
                    <a:pt x="1859" y="0"/>
                  </a:lnTo>
                  <a:lnTo>
                    <a:pt x="2270" y="141"/>
                  </a:lnTo>
                  <a:lnTo>
                    <a:pt x="409" y="557"/>
                  </a:lnTo>
                  <a:close/>
                </a:path>
              </a:pathLst>
            </a:custGeom>
            <a:gradFill rotWithShape="0">
              <a:gsLst>
                <a:gs pos="0">
                  <a:srgbClr val="0560B3"/>
                </a:gs>
                <a:gs pos="99001">
                  <a:srgbClr val="066CC9"/>
                </a:gs>
                <a:gs pos="100000">
                  <a:srgbClr val="066CC9"/>
                </a:gs>
              </a:gsLst>
              <a:lin ang="5400000" scaled="1"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956175" y="2157413"/>
              <a:ext cx="2954338" cy="2655888"/>
            </a:xfrm>
            <a:custGeom>
              <a:avLst/>
              <a:gdLst>
                <a:gd name="T0" fmla="*/ 1861 w 1861"/>
                <a:gd name="T1" fmla="*/ 0 h 1673"/>
                <a:gd name="T2" fmla="*/ 1861 w 1861"/>
                <a:gd name="T3" fmla="*/ 1257 h 1673"/>
                <a:gd name="T4" fmla="*/ 0 w 1861"/>
                <a:gd name="T5" fmla="*/ 1673 h 1673"/>
                <a:gd name="T6" fmla="*/ 0 w 1861"/>
                <a:gd name="T7" fmla="*/ 1318 h 1673"/>
                <a:gd name="T8" fmla="*/ 404 w 1861"/>
                <a:gd name="T9" fmla="*/ 1229 h 1673"/>
                <a:gd name="T10" fmla="*/ 404 w 1861"/>
                <a:gd name="T11" fmla="*/ 681 h 1673"/>
                <a:gd name="T12" fmla="*/ 0 w 1861"/>
                <a:gd name="T13" fmla="*/ 773 h 1673"/>
                <a:gd name="T14" fmla="*/ 0 w 1861"/>
                <a:gd name="T15" fmla="*/ 416 h 1673"/>
                <a:gd name="T16" fmla="*/ 1861 w 1861"/>
                <a:gd name="T17" fmla="*/ 0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1" h="1673">
                  <a:moveTo>
                    <a:pt x="1861" y="0"/>
                  </a:moveTo>
                  <a:lnTo>
                    <a:pt x="1861" y="1257"/>
                  </a:lnTo>
                  <a:lnTo>
                    <a:pt x="0" y="1673"/>
                  </a:lnTo>
                  <a:lnTo>
                    <a:pt x="0" y="1318"/>
                  </a:lnTo>
                  <a:lnTo>
                    <a:pt x="404" y="1229"/>
                  </a:lnTo>
                  <a:lnTo>
                    <a:pt x="404" y="681"/>
                  </a:lnTo>
                  <a:lnTo>
                    <a:pt x="0" y="773"/>
                  </a:lnTo>
                  <a:lnTo>
                    <a:pt x="0" y="416"/>
                  </a:lnTo>
                  <a:lnTo>
                    <a:pt x="186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43E72"/>
                </a:gs>
                <a:gs pos="0">
                  <a:srgbClr val="0560B3"/>
                </a:gs>
              </a:gsLst>
              <a:lin ang="5400000" scaled="0"/>
              <a:tileRect/>
            </a:gradFill>
            <a:ln w="9525" cap="flat" cmpd="sng" algn="ctr">
              <a:solidFill>
                <a:srgbClr val="01568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1028700" y="2798763"/>
            <a:ext cx="3603625" cy="2738437"/>
            <a:chOff x="1028700" y="2798763"/>
            <a:chExt cx="3603626" cy="2738438"/>
          </a:xfrm>
        </p:grpSpPr>
        <p:sp>
          <p:nvSpPr>
            <p:cNvPr id="4104" name="Freeform 13"/>
            <p:cNvSpPr>
              <a:spLocks/>
            </p:cNvSpPr>
            <p:nvPr/>
          </p:nvSpPr>
          <p:spPr bwMode="auto">
            <a:xfrm>
              <a:off x="3343275" y="3219450"/>
              <a:ext cx="1289050" cy="366713"/>
            </a:xfrm>
            <a:custGeom>
              <a:avLst/>
              <a:gdLst>
                <a:gd name="T0" fmla="*/ 647700 w 812"/>
                <a:gd name="T1" fmla="*/ 366713 h 231"/>
                <a:gd name="T2" fmla="*/ 0 w 812"/>
                <a:gd name="T3" fmla="*/ 146050 h 231"/>
                <a:gd name="T4" fmla="*/ 636588 w 812"/>
                <a:gd name="T5" fmla="*/ 0 h 231"/>
                <a:gd name="T6" fmla="*/ 1289050 w 812"/>
                <a:gd name="T7" fmla="*/ 225425 h 231"/>
                <a:gd name="T8" fmla="*/ 647700 w 812"/>
                <a:gd name="T9" fmla="*/ 366713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2" h="231">
                  <a:moveTo>
                    <a:pt x="408" y="231"/>
                  </a:moveTo>
                  <a:lnTo>
                    <a:pt x="0" y="92"/>
                  </a:lnTo>
                  <a:lnTo>
                    <a:pt x="401" y="0"/>
                  </a:lnTo>
                  <a:lnTo>
                    <a:pt x="812" y="142"/>
                  </a:lnTo>
                  <a:lnTo>
                    <a:pt x="408" y="231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028700" y="3321050"/>
              <a:ext cx="652463" cy="2216151"/>
            </a:xfrm>
            <a:custGeom>
              <a:avLst/>
              <a:gdLst>
                <a:gd name="T0" fmla="*/ 409 w 411"/>
                <a:gd name="T1" fmla="*/ 1396 h 1396"/>
                <a:gd name="T2" fmla="*/ 0 w 411"/>
                <a:gd name="T3" fmla="*/ 1254 h 1396"/>
                <a:gd name="T4" fmla="*/ 0 w 411"/>
                <a:gd name="T5" fmla="*/ 0 h 1396"/>
                <a:gd name="T6" fmla="*/ 411 w 411"/>
                <a:gd name="T7" fmla="*/ 139 h 1396"/>
                <a:gd name="T8" fmla="*/ 409 w 411"/>
                <a:gd name="T9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396">
                  <a:moveTo>
                    <a:pt x="409" y="1396"/>
                  </a:moveTo>
                  <a:lnTo>
                    <a:pt x="0" y="1254"/>
                  </a:lnTo>
                  <a:lnTo>
                    <a:pt x="0" y="0"/>
                  </a:lnTo>
                  <a:lnTo>
                    <a:pt x="411" y="139"/>
                  </a:lnTo>
                  <a:lnTo>
                    <a:pt x="409" y="1396"/>
                  </a:lnTo>
                  <a:close/>
                </a:path>
              </a:pathLst>
            </a:custGeom>
            <a:solidFill>
              <a:srgbClr val="08A7EE"/>
            </a:soli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4106" name="Freeform 15"/>
            <p:cNvSpPr>
              <a:spLocks/>
            </p:cNvSpPr>
            <p:nvPr/>
          </p:nvSpPr>
          <p:spPr bwMode="auto">
            <a:xfrm>
              <a:off x="1028700" y="2798763"/>
              <a:ext cx="2967038" cy="742950"/>
            </a:xfrm>
            <a:custGeom>
              <a:avLst/>
              <a:gdLst>
                <a:gd name="T0" fmla="*/ 652463 w 1869"/>
                <a:gd name="T1" fmla="*/ 742950 h 468"/>
                <a:gd name="T2" fmla="*/ 0 w 1869"/>
                <a:gd name="T3" fmla="*/ 522288 h 468"/>
                <a:gd name="T4" fmla="*/ 2314575 w 1869"/>
                <a:gd name="T5" fmla="*/ 0 h 468"/>
                <a:gd name="T6" fmla="*/ 2967038 w 1869"/>
                <a:gd name="T7" fmla="*/ 225425 h 468"/>
                <a:gd name="T8" fmla="*/ 652463 w 1869"/>
                <a:gd name="T9" fmla="*/ 742950 h 4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69" h="468">
                  <a:moveTo>
                    <a:pt x="411" y="468"/>
                  </a:moveTo>
                  <a:lnTo>
                    <a:pt x="0" y="329"/>
                  </a:lnTo>
                  <a:lnTo>
                    <a:pt x="1458" y="0"/>
                  </a:lnTo>
                  <a:lnTo>
                    <a:pt x="1869" y="142"/>
                  </a:lnTo>
                  <a:lnTo>
                    <a:pt x="411" y="468"/>
                  </a:lnTo>
                  <a:close/>
                </a:path>
              </a:pathLst>
            </a:custGeom>
            <a:gradFill rotWithShape="0">
              <a:gsLst>
                <a:gs pos="0">
                  <a:srgbClr val="08A7EE"/>
                </a:gs>
                <a:gs pos="99001">
                  <a:srgbClr val="17B2F7"/>
                </a:gs>
                <a:gs pos="100000">
                  <a:srgbClr val="17B2F7"/>
                </a:gs>
              </a:gsLst>
              <a:lin ang="5400000" scaled="1"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82124" tIns="41061" rIns="82124" bIns="41061" anchor="ctr"/>
            <a:lstStyle/>
            <a:p>
              <a:pPr eaLnBrk="0" hangingPunct="0"/>
              <a:endParaRPr lang="en-US" smtClean="0">
                <a:solidFill>
                  <a:srgbClr val="000000"/>
                </a:solidFill>
                <a:latin typeface="HelveticaNeueLT Std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81163" y="3024188"/>
              <a:ext cx="2951163" cy="2513013"/>
            </a:xfrm>
            <a:custGeom>
              <a:avLst/>
              <a:gdLst>
                <a:gd name="T0" fmla="*/ 1458 w 1859"/>
                <a:gd name="T1" fmla="*/ 0 h 1583"/>
                <a:gd name="T2" fmla="*/ 1458 w 1859"/>
                <a:gd name="T3" fmla="*/ 354 h 1583"/>
                <a:gd name="T4" fmla="*/ 1859 w 1859"/>
                <a:gd name="T5" fmla="*/ 265 h 1583"/>
                <a:gd name="T6" fmla="*/ 1857 w 1859"/>
                <a:gd name="T7" fmla="*/ 810 h 1583"/>
                <a:gd name="T8" fmla="*/ 1455 w 1859"/>
                <a:gd name="T9" fmla="*/ 902 h 1583"/>
                <a:gd name="T10" fmla="*/ 1455 w 1859"/>
                <a:gd name="T11" fmla="*/ 1257 h 1583"/>
                <a:gd name="T12" fmla="*/ 0 w 1859"/>
                <a:gd name="T13" fmla="*/ 1583 h 1583"/>
                <a:gd name="T14" fmla="*/ 0 w 1859"/>
                <a:gd name="T15" fmla="*/ 326 h 1583"/>
                <a:gd name="T16" fmla="*/ 1458 w 1859"/>
                <a:gd name="T17" fmla="*/ 0 h 1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9" h="1583">
                  <a:moveTo>
                    <a:pt x="1458" y="0"/>
                  </a:moveTo>
                  <a:lnTo>
                    <a:pt x="1458" y="354"/>
                  </a:lnTo>
                  <a:lnTo>
                    <a:pt x="1859" y="265"/>
                  </a:lnTo>
                  <a:lnTo>
                    <a:pt x="1857" y="810"/>
                  </a:lnTo>
                  <a:lnTo>
                    <a:pt x="1455" y="902"/>
                  </a:lnTo>
                  <a:lnTo>
                    <a:pt x="1455" y="1257"/>
                  </a:lnTo>
                  <a:lnTo>
                    <a:pt x="0" y="1583"/>
                  </a:lnTo>
                  <a:lnTo>
                    <a:pt x="0" y="326"/>
                  </a:lnTo>
                  <a:lnTo>
                    <a:pt x="14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7AB5"/>
                </a:gs>
                <a:gs pos="100000">
                  <a:srgbClr val="08A7EE">
                    <a:lumMod val="100000"/>
                  </a:srgbClr>
                </a:gs>
              </a:gsLst>
              <a:lin ang="16200000" scaled="0"/>
              <a:tileRect/>
            </a:gradFill>
            <a:ln w="9525" cap="flat" cmpd="sng" algn="ctr">
              <a:solidFill>
                <a:srgbClr val="0195F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ctr" rotWithShape="0">
                <a:srgbClr val="000000">
                  <a:alpha val="27000"/>
                </a:srgbClr>
              </a:outerShdw>
            </a:effectLst>
          </p:spPr>
          <p:txBody>
            <a:bodyPr lIns="82124" tIns="41061" rIns="82124" bIns="41061" anchor="ctr"/>
            <a:lstStyle/>
            <a:p>
              <a:pPr algn="ctr" defTabSz="814388" eaLnBrk="0" hangingPunct="0">
                <a:lnSpc>
                  <a:spcPct val="90000"/>
                </a:lnSpc>
                <a:defRPr/>
              </a:pP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334000" y="3124200"/>
            <a:ext cx="2541588" cy="369332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Next Steps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43000" y="3616404"/>
            <a:ext cx="2743200" cy="1107996"/>
          </a:xfrm>
          <a:prstGeom prst="rect">
            <a:avLst/>
          </a:prstGeom>
          <a:noFill/>
          <a:effectLst>
            <a:outerShdw blurRad="38100" dist="25400" dir="5400000" algn="tl" rotWithShape="0">
              <a:srgbClr val="000000">
                <a:alpha val="27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</a:rPr>
              <a:t>THE PPI AND YOUR ORGANIZATION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423178"/>
            <a:ext cx="7848600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In groups of 3 to 4, use the Next Steps Worksheet in your workbook on page 37 to review, discuss and jot down your thoughts and comments.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Be prepared to share your work with the group.</a:t>
            </a: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80000"/>
              <a:buFont typeface="+mj-lt"/>
              <a:buAutoNum type="arabicPeriod"/>
            </a:pPr>
            <a:endParaRPr lang="en-US" sz="2700" dirty="0" smtClean="0">
              <a:solidFill>
                <a:schemeClr val="accent1">
                  <a:lumMod val="75000"/>
                </a:schemeClr>
              </a:solidFill>
              <a:ea typeface="Arial" charset="0"/>
              <a:cs typeface="Arial" charset="0"/>
            </a:endParaRPr>
          </a:p>
          <a:p>
            <a:pPr marL="514350" indent="-514350" algn="ctr">
              <a:spcBef>
                <a:spcPct val="20000"/>
              </a:spcBef>
              <a:buClr>
                <a:schemeClr val="accent3"/>
              </a:buClr>
              <a:buSzPct val="80000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</a:rPr>
              <a:t>TIME: 10 minutes</a:t>
            </a:r>
          </a:p>
        </p:txBody>
      </p:sp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sp>
        <p:nvSpPr>
          <p:cNvPr id="6" name="Title 7"/>
          <p:cNvSpPr txBox="1">
            <a:spLocks/>
          </p:cNvSpPr>
          <p:nvPr/>
        </p:nvSpPr>
        <p:spPr>
          <a:xfrm>
            <a:off x="457200" y="5032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Group Exercise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7"/>
          <p:cNvSpPr txBox="1">
            <a:spLocks/>
          </p:cNvSpPr>
          <p:nvPr/>
        </p:nvSpPr>
        <p:spPr>
          <a:xfrm>
            <a:off x="609600" y="1143000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Next Steps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cGraw-Hill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98563" y="3581400"/>
            <a:ext cx="1950037" cy="40538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2000" y="16764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[Insert logos of implementing partners, hosts, donors, etc.]</a:t>
            </a:r>
          </a:p>
          <a:p>
            <a:pPr algn="ctr"/>
            <a:endParaRPr lang="en-US" dirty="0"/>
          </a:p>
        </p:txBody>
      </p:sp>
      <p:pic>
        <p:nvPicPr>
          <p:cNvPr id="11" name="Picture 5" descr="SocialPerformance400x1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9581" y="3352800"/>
            <a:ext cx="2763982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smtClean="0"/>
              <a:t>Progress out of Poverty Index</a:t>
            </a:r>
            <a:r>
              <a:rPr lang="en-US" baseline="30000" smtClean="0"/>
              <a:t>®</a:t>
            </a:r>
            <a:r>
              <a:rPr lang="en-US" smtClean="0"/>
              <a:t> by Grameen Foundation</a:t>
            </a:r>
            <a:endParaRPr lang="en-US" dirty="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9" name="Picture 18" descr="Cisco_PBI_Grantee_Logo_Usage_Guidelines_June2009 4.jpg"/>
          <p:cNvPicPr>
            <a:picLocks noChangeAspect="1"/>
          </p:cNvPicPr>
          <p:nvPr/>
        </p:nvPicPr>
        <p:blipFill>
          <a:blip r:embed="rId5" cstate="print"/>
          <a:srcRect l="11261" t="7610" r="9910" b="8676"/>
          <a:stretch>
            <a:fillRect/>
          </a:stretch>
        </p:blipFill>
        <p:spPr>
          <a:xfrm>
            <a:off x="4145963" y="2971800"/>
            <a:ext cx="1600200" cy="1676400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Acknowledgements</a:t>
            </a:r>
            <a:endParaRPr lang="en-US" sz="4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143000" y="533400"/>
          <a:ext cx="6858000" cy="5029200"/>
        </p:xfrm>
        <a:graphic>
          <a:graphicData uri="http://schemas.openxmlformats.org/presentationml/2006/ole">
            <p:oleObj spid="_x0000_s11266" name="Presentation" r:id="rId4" imgW="540110" imgH="403778" progId="PowerPoint.Show.8">
              <p:embed/>
            </p:oleObj>
          </a:graphicData>
        </a:graphic>
      </p:graphicFrame>
      <p:sp>
        <p:nvSpPr>
          <p:cNvPr id="3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4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8" name="Picture 7" descr="http://thehappyhusband.com/wp-content/uploads/2012/05/post-i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7996" y="1412358"/>
            <a:ext cx="4211404" cy="437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Reflecting on PPI </a:t>
            </a:r>
            <a:r>
              <a:rPr lang="en-US" sz="4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Workshop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 rot="363641">
            <a:off x="2569858" y="2166329"/>
            <a:ext cx="390466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cs typeface="MV Boli" pitchFamily="2" charset="0"/>
              </a:rPr>
              <a:t>What would you put on a Post-it</a:t>
            </a:r>
            <a:r>
              <a:rPr lang="en-US" sz="2000" b="1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cs typeface="MV Boli" pitchFamily="2" charset="0"/>
              </a:rPr>
              <a:t>®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cs typeface="MV Boli" pitchFamily="2" charset="0"/>
              </a:rPr>
              <a:t> as a reminder, follow-up, or to-do for poverty measurement? </a:t>
            </a:r>
          </a:p>
          <a:p>
            <a:pPr algn="ctr">
              <a:lnSpc>
                <a:spcPct val="150000"/>
              </a:lnSpc>
            </a:pP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cs typeface="MV Boli" pitchFamily="2" charset="0"/>
              </a:rPr>
              <a:t>About the PPI? 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V Boli" pitchFamily="2" charset="0"/>
              <a:cs typeface="MV Boli" pitchFamily="2" charset="0"/>
            </a:endParaRPr>
          </a:p>
          <a:p>
            <a:pPr>
              <a:lnSpc>
                <a:spcPct val="150000"/>
              </a:lnSpc>
            </a:pP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MV Boli" pitchFamily="2" charset="0"/>
              <a:cs typeface="MV Boli" pitchFamily="2" charset="0"/>
            </a:endParaRPr>
          </a:p>
        </p:txBody>
      </p:sp>
      <p:sp>
        <p:nvSpPr>
          <p:cNvPr id="18434" name="AutoShape 2" descr="https://mail-attachment.googleusercontent.com/attachment/u/0/?ui=2&amp;ik=d720a75ed3&amp;view=att&amp;th=13c8757b0ff90e36&amp;attid=0.1&amp;disp=inline&amp;realattid=f_hcjbhfl32&amp;safe=1&amp;zw&amp;saduie=AG9B_P9q_06XZBgqxztook09a6RM&amp;sadet=1359480569617&amp;sads=o84NHo3XhzeugfLW9GEnlBaoHJ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  <p:pic>
        <p:nvPicPr>
          <p:cNvPr id="8" name="Picture 7" descr="http://thehappyhusband.com/wp-content/uploads/2012/05/post-i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7996" y="1412358"/>
            <a:ext cx="4211404" cy="437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7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Two More Reminders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 rot="363641">
            <a:off x="3147189" y="2521196"/>
            <a:ext cx="39046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cs typeface="MV Boli" pitchFamily="2" charset="0"/>
              </a:rPr>
              <a:t>* USB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V Boli" pitchFamily="2" charset="0"/>
                <a:cs typeface="MV Boli" pitchFamily="2" charset="0"/>
              </a:rPr>
              <a:t>* Evaluation</a:t>
            </a:r>
            <a:endPara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V Boli" pitchFamily="2" charset="0"/>
              <a:cs typeface="MV Boli" pitchFamily="2" charset="0"/>
            </a:endParaRPr>
          </a:p>
          <a:p>
            <a:pPr>
              <a:lnSpc>
                <a:spcPct val="150000"/>
              </a:lnSpc>
            </a:pP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V Boli" pitchFamily="2" charset="0"/>
              <a:cs typeface="MV Boli" pitchFamily="2" charset="0"/>
            </a:endParaRPr>
          </a:p>
        </p:txBody>
      </p:sp>
      <p:sp>
        <p:nvSpPr>
          <p:cNvPr id="18434" name="AutoShape 2" descr="https://mail-attachment.googleusercontent.com/attachment/u/0/?ui=2&amp;ik=d720a75ed3&amp;view=att&amp;th=13c8757b0ff90e36&amp;attid=0.1&amp;disp=inline&amp;realattid=f_hcjbhfl32&amp;safe=1&amp;zw&amp;saduie=AG9B_P9q_06XZBgqxztook09a6RM&amp;sadet=1359480569617&amp;sads=o84NHo3XhzeugfLW9GEnlBaoHJ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ew Website on Moni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2800" y="292100"/>
            <a:ext cx="1524000" cy="13081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143000"/>
            <a:ext cx="3355386" cy="23622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1163010"/>
            <a:ext cx="1828800" cy="230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2693" y="1919938"/>
            <a:ext cx="2447907" cy="394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3718933"/>
            <a:ext cx="2590800" cy="214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57200" y="3886200"/>
            <a:ext cx="2819400" cy="1988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Find the PPI for your country</a:t>
            </a:r>
          </a:p>
          <a:p>
            <a:pPr marL="228600" indent="-228600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Download PPI documents</a:t>
            </a:r>
          </a:p>
          <a:p>
            <a:pPr marL="228600" indent="-228600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Download learning materials</a:t>
            </a:r>
          </a:p>
          <a:p>
            <a:pPr marL="228600" indent="-228600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80000"/>
              <a:buFont typeface="+mj-lt"/>
              <a:buAutoNum type="arabicPeriod"/>
            </a:pPr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Ask questions and share information on the discussion forum</a:t>
            </a:r>
          </a:p>
          <a:p>
            <a:pPr>
              <a:spcAft>
                <a:spcPts val="600"/>
              </a:spcAft>
            </a:pPr>
            <a:r>
              <a:rPr lang="en-US" sz="1200" b="1" i="1" dirty="0" smtClean="0">
                <a:solidFill>
                  <a:schemeClr val="accent1">
                    <a:lumMod val="75000"/>
                  </a:schemeClr>
                </a:solidFill>
                <a:ea typeface="Arial" charset="0"/>
                <a:cs typeface="Arial" charset="0"/>
              </a:rPr>
              <a:t>Also available: case studies, blog, instructional videos, and more.</a:t>
            </a:r>
            <a:endParaRPr lang="en-US" sz="1200" b="1" i="1" dirty="0">
              <a:solidFill>
                <a:schemeClr val="accent1">
                  <a:lumMod val="75000"/>
                </a:schemeClr>
              </a:solidFill>
              <a:ea typeface="Arial" charset="0"/>
              <a:cs typeface="Arial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905000" y="2133600"/>
            <a:ext cx="381000" cy="381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4876800" y="2133600"/>
            <a:ext cx="381000" cy="381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7239000" y="3733800"/>
            <a:ext cx="381000" cy="381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495800" y="4800600"/>
            <a:ext cx="381000" cy="381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6" name="Title 7"/>
          <p:cNvSpPr txBox="1">
            <a:spLocks/>
          </p:cNvSpPr>
          <p:nvPr/>
        </p:nvSpPr>
        <p:spPr>
          <a:xfrm>
            <a:off x="457200" y="503238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Get started at </a:t>
            </a:r>
            <a:r>
              <a:rPr lang="en-US" sz="2400" i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www.progressoutofpoverty.org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18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meenPOP_RGB_R_low res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895600" y="4876800"/>
            <a:ext cx="1676400" cy="783136"/>
          </a:xfrm>
          <a:prstGeom prst="rect">
            <a:avLst/>
          </a:prstGeom>
        </p:spPr>
      </p:pic>
      <p:pic>
        <p:nvPicPr>
          <p:cNvPr id="8" name="Picture 7" descr="GF Logo - no tagline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24400" y="4953000"/>
            <a:ext cx="1676400" cy="5704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856595"/>
            <a:ext cx="7924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</a:rPr>
              <a:t>This concludes</a:t>
            </a:r>
          </a:p>
          <a:p>
            <a:pPr algn="ctr"/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Myriad Pro" pitchFamily="34" charset="0"/>
            </a:endParaRPr>
          </a:p>
          <a:p>
            <a:pPr algn="ct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</a:rPr>
              <a:t>Introduction to the PPI</a:t>
            </a:r>
            <a:r>
              <a:rPr lang="en-US" sz="4000" b="1" baseline="30000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</a:rPr>
              <a:t>®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</a:rPr>
              <a:t>.</a:t>
            </a:r>
          </a:p>
          <a:p>
            <a:pPr algn="ctr"/>
            <a:endParaRPr lang="en-US" sz="2800" b="1" dirty="0" smtClean="0">
              <a:solidFill>
                <a:schemeClr val="accent1">
                  <a:lumMod val="75000"/>
                </a:schemeClr>
              </a:solidFill>
              <a:latin typeface="Myriad Pro" pitchFamily="34" charset="0"/>
            </a:endParaRPr>
          </a:p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</a:rPr>
              <a:t>Thank You.</a:t>
            </a:r>
          </a:p>
          <a:p>
            <a:pPr algn="ctr"/>
            <a:endParaRPr lang="en-US" sz="2800" b="1" dirty="0" smtClean="0">
              <a:solidFill>
                <a:schemeClr val="tx2"/>
              </a:solidFill>
              <a:latin typeface="Myriad Pro" pitchFamily="34" charset="0"/>
            </a:endParaRPr>
          </a:p>
          <a:p>
            <a:pPr algn="ctr"/>
            <a:r>
              <a:rPr lang="en-US" sz="2000" i="1" dirty="0" smtClean="0">
                <a:solidFill>
                  <a:schemeClr val="accent3">
                    <a:lumMod val="75000"/>
                  </a:schemeClr>
                </a:solidFill>
                <a:latin typeface="Myriad Pro" pitchFamily="34" charset="0"/>
              </a:rPr>
              <a:t>www.progressoutofpoverty.org</a:t>
            </a:r>
          </a:p>
          <a:p>
            <a:pPr algn="ctr"/>
            <a:r>
              <a:rPr lang="en-US" sz="2000" i="1" dirty="0" smtClean="0">
                <a:solidFill>
                  <a:schemeClr val="accent3">
                    <a:lumMod val="75000"/>
                  </a:schemeClr>
                </a:solidFill>
                <a:latin typeface="Myriad Pro" pitchFamily="34" charset="0"/>
              </a:rPr>
              <a:t>info@progressoutofpoverty.org</a:t>
            </a:r>
          </a:p>
          <a:p>
            <a:pPr algn="ctr"/>
            <a:endParaRPr lang="en-US" sz="2800" b="1" dirty="0" smtClean="0">
              <a:solidFill>
                <a:schemeClr val="tx2"/>
              </a:solidFill>
              <a:latin typeface="Myriad Pro" pitchFamily="34" charset="0"/>
            </a:endParaRPr>
          </a:p>
          <a:p>
            <a:pPr algn="ctr"/>
            <a:endParaRPr lang="en-US" sz="2800" b="1" dirty="0">
              <a:solidFill>
                <a:schemeClr val="tx2"/>
              </a:solidFill>
              <a:latin typeface="Myriad Pro" pitchFamily="34" charset="0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2743200" y="6400800"/>
            <a:ext cx="3962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accent3"/>
                </a:solidFill>
              </a:rPr>
              <a:t>Progress out of Poverty Index</a:t>
            </a:r>
            <a:r>
              <a:rPr lang="en-US" sz="1100" baseline="30000" dirty="0" smtClean="0">
                <a:solidFill>
                  <a:schemeClr val="accent3"/>
                </a:solidFill>
              </a:rPr>
              <a:t>®</a:t>
            </a:r>
            <a:r>
              <a:rPr lang="en-US" sz="1100" dirty="0" smtClean="0">
                <a:solidFill>
                  <a:schemeClr val="accent3"/>
                </a:solidFill>
              </a:rPr>
              <a:t> by Grameen Foundation</a:t>
            </a:r>
            <a:endParaRPr lang="en-US" sz="1100" dirty="0">
              <a:solidFill>
                <a:schemeClr val="accent3"/>
              </a:solidFill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6556248" y="635508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C110-12EF-4538-B305-FF4FB445AFD8}" type="slidenum">
              <a:rPr lang="en-US" sz="1200" smtClean="0">
                <a:solidFill>
                  <a:schemeClr val="accent3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lang="en-US" sz="1200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Self-Assessment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Progress out of Poverty Index</a:t>
            </a:r>
            <a:r>
              <a:rPr lang="en-US" baseline="30000" smtClean="0"/>
              <a:t>®</a:t>
            </a:r>
            <a:r>
              <a:rPr lang="en-US" smtClean="0"/>
              <a:t> by Grameen Foundation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yriad Pro" pitchFamily="34" charset="0"/>
                <a:cs typeface="Aharoni" pitchFamily="2" charset="-79"/>
              </a:rPr>
              <a:t>Stand up and stretch if you…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Progress out of Poverty Index</a:t>
            </a:r>
            <a:r>
              <a:rPr lang="en-US" baseline="30000" smtClean="0"/>
              <a:t>®</a:t>
            </a:r>
            <a:r>
              <a:rPr lang="en-US" smtClean="0"/>
              <a:t> by Grameen Foundation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5C110-12EF-4538-B305-FF4FB445AFD8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8153400" cy="44958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Can describe the PPI in the context of social performance management.</a:t>
            </a:r>
          </a:p>
          <a:p>
            <a:pPr lvl="0"/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Define the PPI</a:t>
            </a:r>
            <a:r>
              <a:rPr lang="en-US" sz="2700" baseline="30000" dirty="0" smtClean="0">
                <a:solidFill>
                  <a:schemeClr val="accent1">
                    <a:lumMod val="75000"/>
                  </a:schemeClr>
                </a:solidFill>
                <a:cs typeface="Arial"/>
              </a:rPr>
              <a:t> </a:t>
            </a:r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  <a:cs typeface="Arial"/>
              </a:rPr>
              <a:t>in terms of purpose, construction and use.</a:t>
            </a:r>
            <a:endParaRPr lang="en-US" sz="2700" baseline="30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Have been in your current position for three years or more.</a:t>
            </a:r>
          </a:p>
          <a:p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Have ever been a survey enumerator.</a:t>
            </a:r>
          </a:p>
          <a:p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Have led or been part of a team launching or rolling out a new program, product or service.</a:t>
            </a:r>
          </a:p>
          <a:p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Agree that it is important for an organization to have explicit social goals in its mission.</a:t>
            </a:r>
          </a:p>
          <a:p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Have been to see a movie in the past week.</a:t>
            </a:r>
          </a:p>
          <a:p>
            <a:r>
              <a:rPr lang="en-US" sz="2700" dirty="0" smtClean="0">
                <a:solidFill>
                  <a:schemeClr val="accent1">
                    <a:lumMod val="75000"/>
                  </a:schemeClr>
                </a:solidFill>
              </a:rPr>
              <a:t>Have been on vacation in the past three months.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143000" y="609600"/>
          <a:ext cx="6858000" cy="5029200"/>
        </p:xfrm>
        <a:graphic>
          <a:graphicData uri="http://schemas.openxmlformats.org/presentationml/2006/ole">
            <p:oleObj spid="_x0000_s1026" name="Presentation" r:id="rId4" imgW="356595" imgH="267503" progId="PowerPoint.Show.8">
              <p:embed/>
            </p:oleObj>
          </a:graphicData>
        </a:graphic>
      </p:graphicFrame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en-US" smtClean="0"/>
              <a:t>Progress out of Poverty Index</a:t>
            </a:r>
            <a:r>
              <a:rPr lang="en-US" baseline="30000" smtClean="0"/>
              <a:t>®</a:t>
            </a:r>
            <a:r>
              <a:rPr lang="en-US" smtClean="0"/>
              <a:t> by Grameen Foundation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035C110-12EF-4538-B305-FF4FB445AFD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I PowerPointTemplate">
  <a:themeElements>
    <a:clrScheme name="PPI Brand Template">
      <a:dk1>
        <a:sysClr val="windowText" lastClr="000000"/>
      </a:dk1>
      <a:lt1>
        <a:sysClr val="window" lastClr="FFFFFF"/>
      </a:lt1>
      <a:dk2>
        <a:srgbClr val="D3D3D3"/>
      </a:dk2>
      <a:lt2>
        <a:srgbClr val="F1F1F1"/>
      </a:lt2>
      <a:accent1>
        <a:srgbClr val="0069AA"/>
      </a:accent1>
      <a:accent2>
        <a:srgbClr val="033771"/>
      </a:accent2>
      <a:accent3>
        <a:srgbClr val="B1BB1C"/>
      </a:accent3>
      <a:accent4>
        <a:srgbClr val="515151"/>
      </a:accent4>
      <a:accent5>
        <a:srgbClr val="D3D3D3"/>
      </a:accent5>
      <a:accent6>
        <a:srgbClr val="F1F1F1"/>
      </a:accent6>
      <a:hlink>
        <a:srgbClr val="B1BB1C"/>
      </a:hlink>
      <a:folHlink>
        <a:srgbClr val="B1BB1C"/>
      </a:folHlink>
    </a:clrScheme>
    <a:fontScheme name="PPI Brand Template">
      <a:majorFont>
        <a:latin typeface="Myriad Pro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tns:customPropertyEditors xmlns:tns="http://schemas.microsoft.com/office/2006/customDocumentInformationPanel">
  <tns:showOnOpen>false</tns:showOnOpen>
  <tns:defaultPropertyEditorNamespace>Standard properties</tns:defaultPropertyEditorNamespace>
</tns:customPropertyEditors>
</file>

<file path=customXml/itemProps1.xml><?xml version="1.0" encoding="utf-8"?>
<ds:datastoreItem xmlns:ds="http://schemas.openxmlformats.org/officeDocument/2006/customXml" ds:itemID="{FD0BC7AD-BD74-4D4D-88DB-310BD79864B8}">
  <ds:schemaRefs>
    <ds:schemaRef ds:uri="http://schemas.microsoft.com/office/2006/customDocumentInformationPan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PPI PowerPointTemplate</Template>
  <TotalTime>6012</TotalTime>
  <Words>2120</Words>
  <Application>Microsoft Office PowerPoint</Application>
  <PresentationFormat>On-screen Show (4:3)</PresentationFormat>
  <Paragraphs>468</Paragraphs>
  <Slides>64</Slides>
  <Notes>62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6" baseType="lpstr">
      <vt:lpstr>PPI PowerPointTemplate</vt:lpstr>
      <vt:lpstr>Presentation</vt:lpstr>
      <vt:lpstr>Introduction to the PPI®</vt:lpstr>
      <vt:lpstr>Slide 2</vt:lpstr>
      <vt:lpstr>Slide 3</vt:lpstr>
      <vt:lpstr>Objectives</vt:lpstr>
      <vt:lpstr>Slide 5</vt:lpstr>
      <vt:lpstr>Slide 6</vt:lpstr>
      <vt:lpstr>Self-Assessment</vt:lpstr>
      <vt:lpstr>Stand up and stretch if you…</vt:lpstr>
      <vt:lpstr>Slide 9</vt:lpstr>
      <vt:lpstr>Slide 10</vt:lpstr>
      <vt:lpstr>Social Performance =</vt:lpstr>
      <vt:lpstr>Social Performance Management =</vt:lpstr>
      <vt:lpstr>Slide 13</vt:lpstr>
      <vt:lpstr>Client-level Data Tools: Purpose</vt:lpstr>
      <vt:lpstr>Client-level Data Tools: Examples</vt:lpstr>
      <vt:lpstr>Slide 16</vt:lpstr>
      <vt:lpstr>Slide 17</vt:lpstr>
      <vt:lpstr>What about impact?</vt:lpstr>
      <vt:lpstr>Slide 19</vt:lpstr>
      <vt:lpstr>Slide 20</vt:lpstr>
      <vt:lpstr>Slide 21</vt:lpstr>
      <vt:lpstr>Example of Measurement</vt:lpstr>
      <vt:lpstr>Example of Measurement</vt:lpstr>
      <vt:lpstr>Example of Measurement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Question Session</vt:lpstr>
      <vt:lpstr>Slide 35</vt:lpstr>
      <vt:lpstr>Slide 36</vt:lpstr>
      <vt:lpstr>H2O</vt:lpstr>
      <vt:lpstr>H2O2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PPI® Training</dc:title>
  <dc:creator>Frank Ballard</dc:creator>
  <cp:lastModifiedBy>Frank Ballard</cp:lastModifiedBy>
  <cp:revision>144</cp:revision>
  <dcterms:created xsi:type="dcterms:W3CDTF">2013-01-28T22:34:02Z</dcterms:created>
  <dcterms:modified xsi:type="dcterms:W3CDTF">2013-02-27T22:52:32Z</dcterms:modified>
</cp:coreProperties>
</file>